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43"/>
  </p:notesMasterIdLst>
  <p:sldIdLst>
    <p:sldId id="688" r:id="rId2"/>
    <p:sldId id="661" r:id="rId3"/>
    <p:sldId id="749" r:id="rId4"/>
    <p:sldId id="662" r:id="rId5"/>
    <p:sldId id="724" r:id="rId6"/>
    <p:sldId id="725" r:id="rId7"/>
    <p:sldId id="726" r:id="rId8"/>
    <p:sldId id="728" r:id="rId9"/>
    <p:sldId id="727" r:id="rId10"/>
    <p:sldId id="729" r:id="rId11"/>
    <p:sldId id="731" r:id="rId12"/>
    <p:sldId id="732" r:id="rId13"/>
    <p:sldId id="733" r:id="rId14"/>
    <p:sldId id="750" r:id="rId15"/>
    <p:sldId id="734" r:id="rId16"/>
    <p:sldId id="735" r:id="rId17"/>
    <p:sldId id="689" r:id="rId18"/>
    <p:sldId id="666" r:id="rId19"/>
    <p:sldId id="736" r:id="rId20"/>
    <p:sldId id="737" r:id="rId21"/>
    <p:sldId id="738" r:id="rId22"/>
    <p:sldId id="739" r:id="rId23"/>
    <p:sldId id="740" r:id="rId24"/>
    <p:sldId id="742" r:id="rId25"/>
    <p:sldId id="741" r:id="rId26"/>
    <p:sldId id="667" r:id="rId27"/>
    <p:sldId id="744" r:id="rId28"/>
    <p:sldId id="745" r:id="rId29"/>
    <p:sldId id="746" r:id="rId30"/>
    <p:sldId id="747" r:id="rId31"/>
    <p:sldId id="748" r:id="rId32"/>
    <p:sldId id="743" r:id="rId33"/>
    <p:sldId id="751" r:id="rId34"/>
    <p:sldId id="752" r:id="rId35"/>
    <p:sldId id="753" r:id="rId36"/>
    <p:sldId id="754" r:id="rId37"/>
    <p:sldId id="755" r:id="rId38"/>
    <p:sldId id="756" r:id="rId39"/>
    <p:sldId id="757" r:id="rId40"/>
    <p:sldId id="758" r:id="rId41"/>
    <p:sldId id="759"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总线概念与分类" id="{4BD6919D-E38C-438C-951E-508A99E6AA97}">
          <p14:sldIdLst>
            <p14:sldId id="688"/>
            <p14:sldId id="661"/>
            <p14:sldId id="749"/>
            <p14:sldId id="662"/>
            <p14:sldId id="724"/>
            <p14:sldId id="725"/>
            <p14:sldId id="726"/>
            <p14:sldId id="728"/>
            <p14:sldId id="727"/>
            <p14:sldId id="729"/>
            <p14:sldId id="731"/>
            <p14:sldId id="732"/>
          </p14:sldIdLst>
        </p14:section>
        <p14:section name="总线性能指标" id="{EDBBF6E4-6CCA-43D1-B4F1-9731887E0D29}">
          <p14:sldIdLst>
            <p14:sldId id="733"/>
            <p14:sldId id="750"/>
            <p14:sldId id="734"/>
            <p14:sldId id="735"/>
            <p14:sldId id="689"/>
          </p14:sldIdLst>
        </p14:section>
        <p14:section name="总线仲裁" id="{E2109F48-95A8-48BE-BFD0-D3AEBE90DED1}">
          <p14:sldIdLst>
            <p14:sldId id="666"/>
            <p14:sldId id="736"/>
            <p14:sldId id="737"/>
            <p14:sldId id="738"/>
            <p14:sldId id="739"/>
            <p14:sldId id="740"/>
            <p14:sldId id="742"/>
            <p14:sldId id="741"/>
          </p14:sldIdLst>
        </p14:section>
        <p14:section name="总线的定时" id="{8280937F-89B3-4F00-BF56-C9519DF843F0}">
          <p14:sldIdLst>
            <p14:sldId id="667"/>
            <p14:sldId id="744"/>
            <p14:sldId id="745"/>
            <p14:sldId id="746"/>
            <p14:sldId id="747"/>
            <p14:sldId id="748"/>
            <p14:sldId id="743"/>
          </p14:sldIdLst>
        </p14:section>
        <p14:section name="总线标准" id="{837AA2E8-41DF-483F-898F-EECC148F0B72}">
          <p14:sldIdLst>
            <p14:sldId id="751"/>
            <p14:sldId id="752"/>
            <p14:sldId id="753"/>
            <p14:sldId id="754"/>
            <p14:sldId id="755"/>
            <p14:sldId id="756"/>
            <p14:sldId id="757"/>
            <p14:sldId id="758"/>
          </p14:sldIdLst>
        </p14:section>
        <p14:section name="总结" id="{D69A08A6-873C-48F7-9E45-2CD5F84A2FFD}">
          <p14:sldIdLst>
            <p14:sldId id="75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hui han" initials="jh" lastIdx="1" clrIdx="0">
    <p:extLst>
      <p:ext uri="{19B8F6BF-5375-455C-9EA6-DF929625EA0E}">
        <p15:presenceInfo xmlns:p15="http://schemas.microsoft.com/office/powerpoint/2012/main" userId="b8dfd70b8ebb154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00B050"/>
    <a:srgbClr val="C55A11"/>
    <a:srgbClr val="FF0000"/>
    <a:srgbClr val="FF2EFF"/>
    <a:srgbClr val="92D050"/>
    <a:srgbClr val="7030A0"/>
    <a:srgbClr val="ED7D31"/>
    <a:srgbClr val="F4B183"/>
    <a:srgbClr val="70AD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0378" autoAdjust="0"/>
  </p:normalViewPr>
  <p:slideViewPr>
    <p:cSldViewPr snapToGrid="0">
      <p:cViewPr varScale="1">
        <p:scale>
          <a:sx n="100" d="100"/>
          <a:sy n="100" d="100"/>
        </p:scale>
        <p:origin x="400" y="84"/>
      </p:cViewPr>
      <p:guideLst/>
    </p:cSldViewPr>
  </p:slideViewPr>
  <p:notesTextViewPr>
    <p:cViewPr>
      <p:scale>
        <a:sx n="3" d="2"/>
        <a:sy n="3" d="2"/>
      </p:scale>
      <p:origin x="0" y="0"/>
    </p:cViewPr>
  </p:notesTextViewPr>
  <p:sorterViewPr>
    <p:cViewPr varScale="1">
      <p:scale>
        <a:sx n="100" d="100"/>
        <a:sy n="100" d="100"/>
      </p:scale>
      <p:origin x="0" y="-51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0E0C4F-C974-4339-B052-AC9C0753F25A}" type="doc">
      <dgm:prSet loTypeId="urn:microsoft.com/office/officeart/2005/8/layout/process1" loCatId="process" qsTypeId="urn:microsoft.com/office/officeart/2005/8/quickstyle/simple1" qsCatId="simple" csTypeId="urn:microsoft.com/office/officeart/2005/8/colors/accent1_2" csCatId="accent1" phldr="1"/>
      <dgm:spPr/>
    </dgm:pt>
    <dgm:pt modelId="{AFD248D3-3FCC-40ED-8556-4D681AD5DBE5}">
      <dgm:prSet phldrT="[文本]" custT="1"/>
      <dgm:spPr>
        <a:xfrm>
          <a:off x="3162" y="1475926"/>
          <a:ext cx="980405" cy="1112147"/>
        </a:xfrm>
        <a:prstGeom prst="roundRect">
          <a:avLst>
            <a:gd name="adj" fmla="val 10000"/>
          </a:avLst>
        </a:prstGeom>
        <a:solidFill>
          <a:srgbClr val="CCCCF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zh-CN" altLang="en-US" sz="2600" dirty="0">
              <a:solidFill>
                <a:srgbClr val="000000"/>
              </a:solidFill>
              <a:latin typeface="微软雅黑" panose="020B0503020204020204" pitchFamily="34" charset="-122"/>
              <a:ea typeface="微软雅黑" panose="020B0503020204020204" pitchFamily="34" charset="-122"/>
              <a:cs typeface="+mn-cs"/>
            </a:rPr>
            <a:t>请求总线</a:t>
          </a:r>
        </a:p>
      </dgm:t>
    </dgm:pt>
    <dgm:pt modelId="{48E346E4-0BDB-438D-869E-FDAAE446E9E7}" type="parTrans" cxnId="{64C33189-EB07-4AA1-A439-9A939BD1DAA0}">
      <dgm:prSet/>
      <dgm:spPr/>
      <dgm:t>
        <a:bodyPr/>
        <a:lstStyle/>
        <a:p>
          <a:endParaRPr lang="zh-CN" altLang="en-US" sz="2600">
            <a:solidFill>
              <a:schemeClr val="tx1"/>
            </a:solidFill>
            <a:latin typeface="微软雅黑" panose="020B0503020204020204" pitchFamily="34" charset="-122"/>
            <a:ea typeface="微软雅黑" panose="020B0503020204020204" pitchFamily="34" charset="-122"/>
          </a:endParaRPr>
        </a:p>
      </dgm:t>
    </dgm:pt>
    <dgm:pt modelId="{3EAF3003-C19B-438B-BE01-C10076675459}" type="sibTrans" cxnId="{64C33189-EB07-4AA1-A439-9A939BD1DAA0}">
      <dgm:prSet custT="1"/>
      <dgm:spPr>
        <a:xfrm>
          <a:off x="1081608" y="1910429"/>
          <a:ext cx="207845" cy="243140"/>
        </a:xfrm>
        <a:prstGeom prst="rightArrow">
          <a:avLst>
            <a:gd name="adj1" fmla="val 60000"/>
            <a:gd name="adj2" fmla="val 50000"/>
          </a:avLst>
        </a:prstGeom>
        <a:solidFill>
          <a:srgbClr val="CCCCFF">
            <a:tint val="60000"/>
            <a:hueOff val="0"/>
            <a:satOff val="0"/>
            <a:lumOff val="0"/>
            <a:alphaOff val="0"/>
          </a:srgbClr>
        </a:solidFill>
        <a:ln>
          <a:noFill/>
        </a:ln>
        <a:effectLst/>
      </dgm:spPr>
      <dgm:t>
        <a:bodyPr/>
        <a:lstStyle/>
        <a:p>
          <a:pPr>
            <a:buNone/>
          </a:pPr>
          <a:endParaRPr lang="zh-CN" altLang="en-US" sz="2600">
            <a:solidFill>
              <a:srgbClr val="000000"/>
            </a:solidFill>
            <a:latin typeface="微软雅黑" panose="020B0503020204020204" pitchFamily="34" charset="-122"/>
            <a:ea typeface="微软雅黑" panose="020B0503020204020204" pitchFamily="34" charset="-122"/>
            <a:cs typeface="+mn-cs"/>
          </a:endParaRPr>
        </a:p>
      </dgm:t>
    </dgm:pt>
    <dgm:pt modelId="{82E08B8C-D74A-446F-A7F3-D594C44F3850}">
      <dgm:prSet phldrT="[文本]" custT="1"/>
      <dgm:spPr>
        <a:xfrm>
          <a:off x="1375729" y="1475926"/>
          <a:ext cx="980405" cy="1112147"/>
        </a:xfrm>
        <a:prstGeom prst="roundRect">
          <a:avLst>
            <a:gd name="adj" fmla="val 10000"/>
          </a:avLst>
        </a:prstGeom>
        <a:solidFill>
          <a:srgbClr val="CCCCF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zh-CN" altLang="en-US" sz="2600" dirty="0">
              <a:solidFill>
                <a:srgbClr val="000000"/>
              </a:solidFill>
              <a:latin typeface="微软雅黑" panose="020B0503020204020204" pitchFamily="34" charset="-122"/>
              <a:ea typeface="微软雅黑" panose="020B0503020204020204" pitchFamily="34" charset="-122"/>
              <a:cs typeface="+mn-cs"/>
            </a:rPr>
            <a:t>总线仲裁</a:t>
          </a:r>
        </a:p>
      </dgm:t>
    </dgm:pt>
    <dgm:pt modelId="{D4765AF7-FADC-4AD4-916F-369EC4F1D929}" type="parTrans" cxnId="{3D3D9119-4D17-4752-A04B-656F39B6513B}">
      <dgm:prSet/>
      <dgm:spPr/>
      <dgm:t>
        <a:bodyPr/>
        <a:lstStyle/>
        <a:p>
          <a:endParaRPr lang="zh-CN" altLang="en-US" sz="2600">
            <a:solidFill>
              <a:schemeClr val="tx1"/>
            </a:solidFill>
            <a:latin typeface="微软雅黑" panose="020B0503020204020204" pitchFamily="34" charset="-122"/>
            <a:ea typeface="微软雅黑" panose="020B0503020204020204" pitchFamily="34" charset="-122"/>
          </a:endParaRPr>
        </a:p>
      </dgm:t>
    </dgm:pt>
    <dgm:pt modelId="{F5FD6456-A350-4C1C-BF4D-836281757CE1}" type="sibTrans" cxnId="{3D3D9119-4D17-4752-A04B-656F39B6513B}">
      <dgm:prSet custT="1"/>
      <dgm:spPr>
        <a:xfrm>
          <a:off x="2454175" y="1910429"/>
          <a:ext cx="207845" cy="243140"/>
        </a:xfrm>
        <a:prstGeom prst="rightArrow">
          <a:avLst>
            <a:gd name="adj1" fmla="val 60000"/>
            <a:gd name="adj2" fmla="val 50000"/>
          </a:avLst>
        </a:prstGeom>
        <a:solidFill>
          <a:srgbClr val="CCCCFF">
            <a:tint val="60000"/>
            <a:hueOff val="0"/>
            <a:satOff val="0"/>
            <a:lumOff val="0"/>
            <a:alphaOff val="0"/>
          </a:srgbClr>
        </a:solidFill>
        <a:ln>
          <a:noFill/>
        </a:ln>
        <a:effectLst/>
      </dgm:spPr>
      <dgm:t>
        <a:bodyPr/>
        <a:lstStyle/>
        <a:p>
          <a:pPr>
            <a:buNone/>
          </a:pPr>
          <a:endParaRPr lang="zh-CN" altLang="en-US" sz="2600">
            <a:solidFill>
              <a:srgbClr val="000000"/>
            </a:solidFill>
            <a:latin typeface="微软雅黑" panose="020B0503020204020204" pitchFamily="34" charset="-122"/>
            <a:ea typeface="微软雅黑" panose="020B0503020204020204" pitchFamily="34" charset="-122"/>
            <a:cs typeface="+mn-cs"/>
          </a:endParaRPr>
        </a:p>
      </dgm:t>
    </dgm:pt>
    <dgm:pt modelId="{36B569C1-F27F-438A-B57B-AEEA8D5C0C46}">
      <dgm:prSet phldrT="[文本]" custT="1"/>
      <dgm:spPr>
        <a:xfrm>
          <a:off x="2748297" y="1475926"/>
          <a:ext cx="980405" cy="1112147"/>
        </a:xfrm>
        <a:prstGeom prst="roundRect">
          <a:avLst>
            <a:gd name="adj" fmla="val 10000"/>
          </a:avLst>
        </a:prstGeom>
        <a:solidFill>
          <a:srgbClr val="CCCCF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zh-CN" altLang="en-US" sz="2600" dirty="0">
              <a:solidFill>
                <a:srgbClr val="000000"/>
              </a:solidFill>
              <a:latin typeface="微软雅黑" panose="020B0503020204020204" pitchFamily="34" charset="-122"/>
              <a:ea typeface="微软雅黑" panose="020B0503020204020204" pitchFamily="34" charset="-122"/>
              <a:cs typeface="+mn-cs"/>
            </a:rPr>
            <a:t>寻址</a:t>
          </a:r>
        </a:p>
      </dgm:t>
    </dgm:pt>
    <dgm:pt modelId="{5A48E9D7-99A6-4CC9-B867-0C17F24372CE}" type="parTrans" cxnId="{2C30AA5D-4C20-4B31-9C66-403016C2B779}">
      <dgm:prSet/>
      <dgm:spPr/>
      <dgm:t>
        <a:bodyPr/>
        <a:lstStyle/>
        <a:p>
          <a:endParaRPr lang="zh-CN" altLang="en-US" sz="2600">
            <a:solidFill>
              <a:schemeClr val="tx1"/>
            </a:solidFill>
            <a:latin typeface="微软雅黑" panose="020B0503020204020204" pitchFamily="34" charset="-122"/>
            <a:ea typeface="微软雅黑" panose="020B0503020204020204" pitchFamily="34" charset="-122"/>
          </a:endParaRPr>
        </a:p>
      </dgm:t>
    </dgm:pt>
    <dgm:pt modelId="{9CE342E5-0103-43BF-AEE9-C0AA89922AFC}" type="sibTrans" cxnId="{2C30AA5D-4C20-4B31-9C66-403016C2B779}">
      <dgm:prSet custT="1"/>
      <dgm:spPr>
        <a:xfrm>
          <a:off x="3826743" y="1910429"/>
          <a:ext cx="207845" cy="243140"/>
        </a:xfrm>
        <a:prstGeom prst="rightArrow">
          <a:avLst>
            <a:gd name="adj1" fmla="val 60000"/>
            <a:gd name="adj2" fmla="val 50000"/>
          </a:avLst>
        </a:prstGeom>
        <a:solidFill>
          <a:srgbClr val="CCCCFF">
            <a:tint val="60000"/>
            <a:hueOff val="0"/>
            <a:satOff val="0"/>
            <a:lumOff val="0"/>
            <a:alphaOff val="0"/>
          </a:srgbClr>
        </a:solidFill>
        <a:ln>
          <a:noFill/>
        </a:ln>
        <a:effectLst/>
      </dgm:spPr>
      <dgm:t>
        <a:bodyPr/>
        <a:lstStyle/>
        <a:p>
          <a:pPr>
            <a:buNone/>
          </a:pPr>
          <a:endParaRPr lang="zh-CN" altLang="en-US" sz="2600">
            <a:solidFill>
              <a:srgbClr val="000000"/>
            </a:solidFill>
            <a:latin typeface="微软雅黑" panose="020B0503020204020204" pitchFamily="34" charset="-122"/>
            <a:ea typeface="微软雅黑" panose="020B0503020204020204" pitchFamily="34" charset="-122"/>
            <a:cs typeface="+mn-cs"/>
          </a:endParaRPr>
        </a:p>
      </dgm:t>
    </dgm:pt>
    <dgm:pt modelId="{EE0EC38D-65A7-4A37-995B-559F0F75270A}">
      <dgm:prSet phldrT="[文本]" custT="1"/>
      <dgm:spPr>
        <a:xfrm>
          <a:off x="4120864" y="1475926"/>
          <a:ext cx="980405" cy="1112147"/>
        </a:xfrm>
        <a:prstGeom prst="roundRect">
          <a:avLst>
            <a:gd name="adj" fmla="val 10000"/>
          </a:avLst>
        </a:prstGeom>
        <a:solidFill>
          <a:srgbClr val="CCCCF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zh-CN" altLang="en-US" sz="2600" dirty="0">
              <a:solidFill>
                <a:srgbClr val="000000"/>
              </a:solidFill>
              <a:latin typeface="微软雅黑" panose="020B0503020204020204" pitchFamily="34" charset="-122"/>
              <a:ea typeface="微软雅黑" panose="020B0503020204020204" pitchFamily="34" charset="-122"/>
              <a:cs typeface="+mn-cs"/>
            </a:rPr>
            <a:t>信息传送</a:t>
          </a:r>
        </a:p>
      </dgm:t>
    </dgm:pt>
    <dgm:pt modelId="{3F8C6E6C-1C85-4108-A88B-FA2639874F5B}" type="parTrans" cxnId="{412E6212-FE55-40F7-8AF7-19A62CDD23CD}">
      <dgm:prSet/>
      <dgm:spPr/>
      <dgm:t>
        <a:bodyPr/>
        <a:lstStyle/>
        <a:p>
          <a:endParaRPr lang="zh-CN" altLang="en-US" sz="2600">
            <a:solidFill>
              <a:schemeClr val="tx1"/>
            </a:solidFill>
            <a:latin typeface="微软雅黑" panose="020B0503020204020204" pitchFamily="34" charset="-122"/>
            <a:ea typeface="微软雅黑" panose="020B0503020204020204" pitchFamily="34" charset="-122"/>
          </a:endParaRPr>
        </a:p>
      </dgm:t>
    </dgm:pt>
    <dgm:pt modelId="{770DB7D0-8172-40D2-8531-61965387F742}" type="sibTrans" cxnId="{412E6212-FE55-40F7-8AF7-19A62CDD23CD}">
      <dgm:prSet custT="1"/>
      <dgm:spPr>
        <a:xfrm>
          <a:off x="5199310" y="1910429"/>
          <a:ext cx="207845" cy="243140"/>
        </a:xfrm>
        <a:prstGeom prst="rightArrow">
          <a:avLst>
            <a:gd name="adj1" fmla="val 60000"/>
            <a:gd name="adj2" fmla="val 50000"/>
          </a:avLst>
        </a:prstGeom>
        <a:solidFill>
          <a:srgbClr val="CCCCFF">
            <a:tint val="60000"/>
            <a:hueOff val="0"/>
            <a:satOff val="0"/>
            <a:lumOff val="0"/>
            <a:alphaOff val="0"/>
          </a:srgbClr>
        </a:solidFill>
        <a:ln>
          <a:noFill/>
        </a:ln>
        <a:effectLst/>
      </dgm:spPr>
      <dgm:t>
        <a:bodyPr/>
        <a:lstStyle/>
        <a:p>
          <a:pPr>
            <a:buNone/>
          </a:pPr>
          <a:endParaRPr lang="zh-CN" altLang="en-US" sz="2600">
            <a:solidFill>
              <a:srgbClr val="000000"/>
            </a:solidFill>
            <a:latin typeface="微软雅黑" panose="020B0503020204020204" pitchFamily="34" charset="-122"/>
            <a:ea typeface="微软雅黑" panose="020B0503020204020204" pitchFamily="34" charset="-122"/>
            <a:cs typeface="+mn-cs"/>
          </a:endParaRPr>
        </a:p>
      </dgm:t>
    </dgm:pt>
    <dgm:pt modelId="{F71FF32A-8824-4987-B5C2-AB575328B7FB}">
      <dgm:prSet phldrT="[文本]" custT="1"/>
      <dgm:spPr>
        <a:xfrm>
          <a:off x="5493432" y="1475926"/>
          <a:ext cx="980405" cy="1112147"/>
        </a:xfrm>
        <a:prstGeom prst="roundRect">
          <a:avLst>
            <a:gd name="adj" fmla="val 10000"/>
          </a:avLst>
        </a:prstGeom>
        <a:solidFill>
          <a:srgbClr val="CCCCFF">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zh-CN" altLang="en-US" sz="2600" dirty="0">
              <a:solidFill>
                <a:srgbClr val="000000"/>
              </a:solidFill>
              <a:latin typeface="微软雅黑" panose="020B0503020204020204" pitchFamily="34" charset="-122"/>
              <a:ea typeface="微软雅黑" panose="020B0503020204020204" pitchFamily="34" charset="-122"/>
              <a:cs typeface="+mn-cs"/>
            </a:rPr>
            <a:t>状态返回</a:t>
          </a:r>
        </a:p>
      </dgm:t>
    </dgm:pt>
    <dgm:pt modelId="{C5F3C6E7-DD66-4BE9-B5F1-586C818FDEB3}" type="parTrans" cxnId="{E271224F-82E0-4F70-8B86-69567663F8E8}">
      <dgm:prSet/>
      <dgm:spPr/>
      <dgm:t>
        <a:bodyPr/>
        <a:lstStyle/>
        <a:p>
          <a:endParaRPr lang="zh-CN" altLang="en-US" sz="2600">
            <a:solidFill>
              <a:schemeClr val="tx1"/>
            </a:solidFill>
            <a:latin typeface="微软雅黑" panose="020B0503020204020204" pitchFamily="34" charset="-122"/>
            <a:ea typeface="微软雅黑" panose="020B0503020204020204" pitchFamily="34" charset="-122"/>
          </a:endParaRPr>
        </a:p>
      </dgm:t>
    </dgm:pt>
    <dgm:pt modelId="{FA3BB71A-5E80-48CA-9B81-51A482AA16AB}" type="sibTrans" cxnId="{E271224F-82E0-4F70-8B86-69567663F8E8}">
      <dgm:prSet/>
      <dgm:spPr/>
      <dgm:t>
        <a:bodyPr/>
        <a:lstStyle/>
        <a:p>
          <a:endParaRPr lang="zh-CN" altLang="en-US" sz="2600">
            <a:solidFill>
              <a:schemeClr val="tx1"/>
            </a:solidFill>
            <a:latin typeface="微软雅黑" panose="020B0503020204020204" pitchFamily="34" charset="-122"/>
            <a:ea typeface="微软雅黑" panose="020B0503020204020204" pitchFamily="34" charset="-122"/>
          </a:endParaRPr>
        </a:p>
      </dgm:t>
    </dgm:pt>
    <dgm:pt modelId="{46C28A78-EEAC-41F4-BA19-93AD62F5C0BE}" type="pres">
      <dgm:prSet presAssocID="{A10E0C4F-C974-4339-B052-AC9C0753F25A}" presName="Name0" presStyleCnt="0">
        <dgm:presLayoutVars>
          <dgm:dir/>
          <dgm:resizeHandles val="exact"/>
        </dgm:presLayoutVars>
      </dgm:prSet>
      <dgm:spPr/>
    </dgm:pt>
    <dgm:pt modelId="{D14F4AA3-3F98-4B2E-A036-6EC43E868D17}" type="pres">
      <dgm:prSet presAssocID="{AFD248D3-3FCC-40ED-8556-4D681AD5DBE5}" presName="node" presStyleLbl="node1" presStyleIdx="0" presStyleCnt="5">
        <dgm:presLayoutVars>
          <dgm:bulletEnabled val="1"/>
        </dgm:presLayoutVars>
      </dgm:prSet>
      <dgm:spPr/>
    </dgm:pt>
    <dgm:pt modelId="{A17CEF28-F7F2-425A-ABA7-1F3CE8CCFF69}" type="pres">
      <dgm:prSet presAssocID="{3EAF3003-C19B-438B-BE01-C10076675459}" presName="sibTrans" presStyleLbl="sibTrans2D1" presStyleIdx="0" presStyleCnt="4"/>
      <dgm:spPr/>
    </dgm:pt>
    <dgm:pt modelId="{4A5837C9-A220-48D0-9D70-604099B28F8E}" type="pres">
      <dgm:prSet presAssocID="{3EAF3003-C19B-438B-BE01-C10076675459}" presName="connectorText" presStyleLbl="sibTrans2D1" presStyleIdx="0" presStyleCnt="4"/>
      <dgm:spPr/>
    </dgm:pt>
    <dgm:pt modelId="{939B4D7E-9AF1-44C9-BA0C-C705ADDADC34}" type="pres">
      <dgm:prSet presAssocID="{82E08B8C-D74A-446F-A7F3-D594C44F3850}" presName="node" presStyleLbl="node1" presStyleIdx="1" presStyleCnt="5">
        <dgm:presLayoutVars>
          <dgm:bulletEnabled val="1"/>
        </dgm:presLayoutVars>
      </dgm:prSet>
      <dgm:spPr/>
    </dgm:pt>
    <dgm:pt modelId="{83819BAF-24B0-459C-9C65-DE7612E14FB6}" type="pres">
      <dgm:prSet presAssocID="{F5FD6456-A350-4C1C-BF4D-836281757CE1}" presName="sibTrans" presStyleLbl="sibTrans2D1" presStyleIdx="1" presStyleCnt="4"/>
      <dgm:spPr/>
    </dgm:pt>
    <dgm:pt modelId="{C00D83C8-400D-4A70-9A23-7D6B2C7EC334}" type="pres">
      <dgm:prSet presAssocID="{F5FD6456-A350-4C1C-BF4D-836281757CE1}" presName="connectorText" presStyleLbl="sibTrans2D1" presStyleIdx="1" presStyleCnt="4"/>
      <dgm:spPr/>
    </dgm:pt>
    <dgm:pt modelId="{137C68EA-127D-470E-A85F-309AE444D87C}" type="pres">
      <dgm:prSet presAssocID="{36B569C1-F27F-438A-B57B-AEEA8D5C0C46}" presName="node" presStyleLbl="node1" presStyleIdx="2" presStyleCnt="5">
        <dgm:presLayoutVars>
          <dgm:bulletEnabled val="1"/>
        </dgm:presLayoutVars>
      </dgm:prSet>
      <dgm:spPr/>
    </dgm:pt>
    <dgm:pt modelId="{9B148B08-1A66-42DE-895D-6EE30B66BF33}" type="pres">
      <dgm:prSet presAssocID="{9CE342E5-0103-43BF-AEE9-C0AA89922AFC}" presName="sibTrans" presStyleLbl="sibTrans2D1" presStyleIdx="2" presStyleCnt="4"/>
      <dgm:spPr/>
    </dgm:pt>
    <dgm:pt modelId="{9A3FC869-2B0A-49C8-8134-E5432F40DF50}" type="pres">
      <dgm:prSet presAssocID="{9CE342E5-0103-43BF-AEE9-C0AA89922AFC}" presName="connectorText" presStyleLbl="sibTrans2D1" presStyleIdx="2" presStyleCnt="4"/>
      <dgm:spPr/>
    </dgm:pt>
    <dgm:pt modelId="{73136CBA-A45C-4291-AF0B-F9E4B410AFB9}" type="pres">
      <dgm:prSet presAssocID="{EE0EC38D-65A7-4A37-995B-559F0F75270A}" presName="node" presStyleLbl="node1" presStyleIdx="3" presStyleCnt="5">
        <dgm:presLayoutVars>
          <dgm:bulletEnabled val="1"/>
        </dgm:presLayoutVars>
      </dgm:prSet>
      <dgm:spPr/>
    </dgm:pt>
    <dgm:pt modelId="{8D4E869D-A89C-4CAC-A33D-256714B9AA65}" type="pres">
      <dgm:prSet presAssocID="{770DB7D0-8172-40D2-8531-61965387F742}" presName="sibTrans" presStyleLbl="sibTrans2D1" presStyleIdx="3" presStyleCnt="4"/>
      <dgm:spPr/>
    </dgm:pt>
    <dgm:pt modelId="{BF5F8B2C-9983-485E-A9FE-0813648D73E8}" type="pres">
      <dgm:prSet presAssocID="{770DB7D0-8172-40D2-8531-61965387F742}" presName="connectorText" presStyleLbl="sibTrans2D1" presStyleIdx="3" presStyleCnt="4"/>
      <dgm:spPr/>
    </dgm:pt>
    <dgm:pt modelId="{080F898E-3146-4FAA-89F6-00A123108AF4}" type="pres">
      <dgm:prSet presAssocID="{F71FF32A-8824-4987-B5C2-AB575328B7FB}" presName="node" presStyleLbl="node1" presStyleIdx="4" presStyleCnt="5">
        <dgm:presLayoutVars>
          <dgm:bulletEnabled val="1"/>
        </dgm:presLayoutVars>
      </dgm:prSet>
      <dgm:spPr/>
    </dgm:pt>
  </dgm:ptLst>
  <dgm:cxnLst>
    <dgm:cxn modelId="{412E6212-FE55-40F7-8AF7-19A62CDD23CD}" srcId="{A10E0C4F-C974-4339-B052-AC9C0753F25A}" destId="{EE0EC38D-65A7-4A37-995B-559F0F75270A}" srcOrd="3" destOrd="0" parTransId="{3F8C6E6C-1C85-4108-A88B-FA2639874F5B}" sibTransId="{770DB7D0-8172-40D2-8531-61965387F742}"/>
    <dgm:cxn modelId="{3D3D9119-4D17-4752-A04B-656F39B6513B}" srcId="{A10E0C4F-C974-4339-B052-AC9C0753F25A}" destId="{82E08B8C-D74A-446F-A7F3-D594C44F3850}" srcOrd="1" destOrd="0" parTransId="{D4765AF7-FADC-4AD4-916F-369EC4F1D929}" sibTransId="{F5FD6456-A350-4C1C-BF4D-836281757CE1}"/>
    <dgm:cxn modelId="{E43B501A-7394-4351-8088-0EA5F15D1CB1}" type="presOf" srcId="{3EAF3003-C19B-438B-BE01-C10076675459}" destId="{4A5837C9-A220-48D0-9D70-604099B28F8E}" srcOrd="1" destOrd="0" presId="urn:microsoft.com/office/officeart/2005/8/layout/process1"/>
    <dgm:cxn modelId="{344B8F1A-1AA0-4BEC-9161-8D6A82A7CFC4}" type="presOf" srcId="{A10E0C4F-C974-4339-B052-AC9C0753F25A}" destId="{46C28A78-EEAC-41F4-BA19-93AD62F5C0BE}" srcOrd="0" destOrd="0" presId="urn:microsoft.com/office/officeart/2005/8/layout/process1"/>
    <dgm:cxn modelId="{D7CB5D3D-CA11-4F0E-906D-4582B3EDF917}" type="presOf" srcId="{AFD248D3-3FCC-40ED-8556-4D681AD5DBE5}" destId="{D14F4AA3-3F98-4B2E-A036-6EC43E868D17}" srcOrd="0" destOrd="0" presId="urn:microsoft.com/office/officeart/2005/8/layout/process1"/>
    <dgm:cxn modelId="{F2341D3E-D3F1-48D5-98E2-54D1914B5671}" type="presOf" srcId="{F71FF32A-8824-4987-B5C2-AB575328B7FB}" destId="{080F898E-3146-4FAA-89F6-00A123108AF4}" srcOrd="0" destOrd="0" presId="urn:microsoft.com/office/officeart/2005/8/layout/process1"/>
    <dgm:cxn modelId="{6329E15C-92E5-4376-B54C-BB43E71DE660}" type="presOf" srcId="{F5FD6456-A350-4C1C-BF4D-836281757CE1}" destId="{83819BAF-24B0-459C-9C65-DE7612E14FB6}" srcOrd="0" destOrd="0" presId="urn:microsoft.com/office/officeart/2005/8/layout/process1"/>
    <dgm:cxn modelId="{2C30AA5D-4C20-4B31-9C66-403016C2B779}" srcId="{A10E0C4F-C974-4339-B052-AC9C0753F25A}" destId="{36B569C1-F27F-438A-B57B-AEEA8D5C0C46}" srcOrd="2" destOrd="0" parTransId="{5A48E9D7-99A6-4CC9-B867-0C17F24372CE}" sibTransId="{9CE342E5-0103-43BF-AEE9-C0AA89922AFC}"/>
    <dgm:cxn modelId="{5F795964-DF3A-4EEC-9B01-BD65D297B9A1}" type="presOf" srcId="{9CE342E5-0103-43BF-AEE9-C0AA89922AFC}" destId="{9B148B08-1A66-42DE-895D-6EE30B66BF33}" srcOrd="0" destOrd="0" presId="urn:microsoft.com/office/officeart/2005/8/layout/process1"/>
    <dgm:cxn modelId="{D25F2D49-CB58-43F7-9186-6318C9677DD9}" type="presOf" srcId="{770DB7D0-8172-40D2-8531-61965387F742}" destId="{8D4E869D-A89C-4CAC-A33D-256714B9AA65}" srcOrd="0" destOrd="0" presId="urn:microsoft.com/office/officeart/2005/8/layout/process1"/>
    <dgm:cxn modelId="{E271224F-82E0-4F70-8B86-69567663F8E8}" srcId="{A10E0C4F-C974-4339-B052-AC9C0753F25A}" destId="{F71FF32A-8824-4987-B5C2-AB575328B7FB}" srcOrd="4" destOrd="0" parTransId="{C5F3C6E7-DD66-4BE9-B5F1-586C818FDEB3}" sibTransId="{FA3BB71A-5E80-48CA-9B81-51A482AA16AB}"/>
    <dgm:cxn modelId="{64C33189-EB07-4AA1-A439-9A939BD1DAA0}" srcId="{A10E0C4F-C974-4339-B052-AC9C0753F25A}" destId="{AFD248D3-3FCC-40ED-8556-4D681AD5DBE5}" srcOrd="0" destOrd="0" parTransId="{48E346E4-0BDB-438D-869E-FDAAE446E9E7}" sibTransId="{3EAF3003-C19B-438B-BE01-C10076675459}"/>
    <dgm:cxn modelId="{E4174D98-A5F8-4EB9-AF22-5BDE4BC429C2}" type="presOf" srcId="{9CE342E5-0103-43BF-AEE9-C0AA89922AFC}" destId="{9A3FC869-2B0A-49C8-8134-E5432F40DF50}" srcOrd="1" destOrd="0" presId="urn:microsoft.com/office/officeart/2005/8/layout/process1"/>
    <dgm:cxn modelId="{DC97419A-E6B1-4B6C-A6E2-423FDBADCE2C}" type="presOf" srcId="{770DB7D0-8172-40D2-8531-61965387F742}" destId="{BF5F8B2C-9983-485E-A9FE-0813648D73E8}" srcOrd="1" destOrd="0" presId="urn:microsoft.com/office/officeart/2005/8/layout/process1"/>
    <dgm:cxn modelId="{B198A4B7-B5F5-497D-B756-53B37241FA53}" type="presOf" srcId="{36B569C1-F27F-438A-B57B-AEEA8D5C0C46}" destId="{137C68EA-127D-470E-A85F-309AE444D87C}" srcOrd="0" destOrd="0" presId="urn:microsoft.com/office/officeart/2005/8/layout/process1"/>
    <dgm:cxn modelId="{642B26D3-5E69-41AD-81CF-63E4F07D37CE}" type="presOf" srcId="{F5FD6456-A350-4C1C-BF4D-836281757CE1}" destId="{C00D83C8-400D-4A70-9A23-7D6B2C7EC334}" srcOrd="1" destOrd="0" presId="urn:microsoft.com/office/officeart/2005/8/layout/process1"/>
    <dgm:cxn modelId="{941F38D5-9F51-4F59-98C0-C28720FE137A}" type="presOf" srcId="{82E08B8C-D74A-446F-A7F3-D594C44F3850}" destId="{939B4D7E-9AF1-44C9-BA0C-C705ADDADC34}" srcOrd="0" destOrd="0" presId="urn:microsoft.com/office/officeart/2005/8/layout/process1"/>
    <dgm:cxn modelId="{15C8D8D6-AF74-4339-9EA0-8701A94EF25E}" type="presOf" srcId="{3EAF3003-C19B-438B-BE01-C10076675459}" destId="{A17CEF28-F7F2-425A-ABA7-1F3CE8CCFF69}" srcOrd="0" destOrd="0" presId="urn:microsoft.com/office/officeart/2005/8/layout/process1"/>
    <dgm:cxn modelId="{B378FAEA-0E44-4D7C-98E7-4854012D77CC}" type="presOf" srcId="{EE0EC38D-65A7-4A37-995B-559F0F75270A}" destId="{73136CBA-A45C-4291-AF0B-F9E4B410AFB9}" srcOrd="0" destOrd="0" presId="urn:microsoft.com/office/officeart/2005/8/layout/process1"/>
    <dgm:cxn modelId="{CE880323-C735-4D8B-89D9-EAAB1C62462E}" type="presParOf" srcId="{46C28A78-EEAC-41F4-BA19-93AD62F5C0BE}" destId="{D14F4AA3-3F98-4B2E-A036-6EC43E868D17}" srcOrd="0" destOrd="0" presId="urn:microsoft.com/office/officeart/2005/8/layout/process1"/>
    <dgm:cxn modelId="{64DA4B79-E7ED-441F-8A6E-A72590DF809B}" type="presParOf" srcId="{46C28A78-EEAC-41F4-BA19-93AD62F5C0BE}" destId="{A17CEF28-F7F2-425A-ABA7-1F3CE8CCFF69}" srcOrd="1" destOrd="0" presId="urn:microsoft.com/office/officeart/2005/8/layout/process1"/>
    <dgm:cxn modelId="{3FA6BF6D-F056-4A9B-9F17-15021027669D}" type="presParOf" srcId="{A17CEF28-F7F2-425A-ABA7-1F3CE8CCFF69}" destId="{4A5837C9-A220-48D0-9D70-604099B28F8E}" srcOrd="0" destOrd="0" presId="urn:microsoft.com/office/officeart/2005/8/layout/process1"/>
    <dgm:cxn modelId="{7DB35280-19FF-47F4-829D-4A6425A14E8F}" type="presParOf" srcId="{46C28A78-EEAC-41F4-BA19-93AD62F5C0BE}" destId="{939B4D7E-9AF1-44C9-BA0C-C705ADDADC34}" srcOrd="2" destOrd="0" presId="urn:microsoft.com/office/officeart/2005/8/layout/process1"/>
    <dgm:cxn modelId="{16E1F47A-4FC1-4CA6-9C0B-8B14738B572A}" type="presParOf" srcId="{46C28A78-EEAC-41F4-BA19-93AD62F5C0BE}" destId="{83819BAF-24B0-459C-9C65-DE7612E14FB6}" srcOrd="3" destOrd="0" presId="urn:microsoft.com/office/officeart/2005/8/layout/process1"/>
    <dgm:cxn modelId="{24A35469-8280-4819-AC20-A03D5A30E5DA}" type="presParOf" srcId="{83819BAF-24B0-459C-9C65-DE7612E14FB6}" destId="{C00D83C8-400D-4A70-9A23-7D6B2C7EC334}" srcOrd="0" destOrd="0" presId="urn:microsoft.com/office/officeart/2005/8/layout/process1"/>
    <dgm:cxn modelId="{A4095857-E1E4-439D-81D8-CD619048C735}" type="presParOf" srcId="{46C28A78-EEAC-41F4-BA19-93AD62F5C0BE}" destId="{137C68EA-127D-470E-A85F-309AE444D87C}" srcOrd="4" destOrd="0" presId="urn:microsoft.com/office/officeart/2005/8/layout/process1"/>
    <dgm:cxn modelId="{063AA75D-9C0E-4094-AE03-77C45E86E01A}" type="presParOf" srcId="{46C28A78-EEAC-41F4-BA19-93AD62F5C0BE}" destId="{9B148B08-1A66-42DE-895D-6EE30B66BF33}" srcOrd="5" destOrd="0" presId="urn:microsoft.com/office/officeart/2005/8/layout/process1"/>
    <dgm:cxn modelId="{71C01269-9194-468B-AB3E-D74877A63624}" type="presParOf" srcId="{9B148B08-1A66-42DE-895D-6EE30B66BF33}" destId="{9A3FC869-2B0A-49C8-8134-E5432F40DF50}" srcOrd="0" destOrd="0" presId="urn:microsoft.com/office/officeart/2005/8/layout/process1"/>
    <dgm:cxn modelId="{4BDC7DEB-6DA6-4434-B972-AA5674B8BF65}" type="presParOf" srcId="{46C28A78-EEAC-41F4-BA19-93AD62F5C0BE}" destId="{73136CBA-A45C-4291-AF0B-F9E4B410AFB9}" srcOrd="6" destOrd="0" presId="urn:microsoft.com/office/officeart/2005/8/layout/process1"/>
    <dgm:cxn modelId="{F5292882-FED8-489D-A809-C204C3D88C25}" type="presParOf" srcId="{46C28A78-EEAC-41F4-BA19-93AD62F5C0BE}" destId="{8D4E869D-A89C-4CAC-A33D-256714B9AA65}" srcOrd="7" destOrd="0" presId="urn:microsoft.com/office/officeart/2005/8/layout/process1"/>
    <dgm:cxn modelId="{1192B0C2-ABAE-44F5-BB0B-62FE2AEA138C}" type="presParOf" srcId="{8D4E869D-A89C-4CAC-A33D-256714B9AA65}" destId="{BF5F8B2C-9983-485E-A9FE-0813648D73E8}" srcOrd="0" destOrd="0" presId="urn:microsoft.com/office/officeart/2005/8/layout/process1"/>
    <dgm:cxn modelId="{92CBFD86-A6CE-49BD-8DAA-5293245FA844}" type="presParOf" srcId="{46C28A78-EEAC-41F4-BA19-93AD62F5C0BE}" destId="{080F898E-3146-4FAA-89F6-00A123108AF4}"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4F4AA3-3F98-4B2E-A036-6EC43E868D17}">
      <dsp:nvSpPr>
        <dsp:cNvPr id="0" name=""/>
        <dsp:cNvSpPr/>
      </dsp:nvSpPr>
      <dsp:spPr>
        <a:xfrm>
          <a:off x="3162" y="1379417"/>
          <a:ext cx="980405" cy="1305164"/>
        </a:xfrm>
        <a:prstGeom prst="roundRect">
          <a:avLst>
            <a:gd name="adj" fmla="val 10000"/>
          </a:avLst>
        </a:prstGeom>
        <a:solidFill>
          <a:srgbClr val="CCCCFF">
            <a:hueOff val="0"/>
            <a:satOff val="0"/>
            <a:lumOff val="0"/>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solidFill>
                <a:srgbClr val="000000"/>
              </a:solidFill>
              <a:latin typeface="微软雅黑" panose="020B0503020204020204" pitchFamily="34" charset="-122"/>
              <a:ea typeface="微软雅黑" panose="020B0503020204020204" pitchFamily="34" charset="-122"/>
              <a:cs typeface="+mn-cs"/>
            </a:rPr>
            <a:t>请求总线</a:t>
          </a:r>
        </a:p>
      </dsp:txBody>
      <dsp:txXfrm>
        <a:off x="31877" y="1408132"/>
        <a:ext cx="922975" cy="1247734"/>
      </dsp:txXfrm>
    </dsp:sp>
    <dsp:sp modelId="{A17CEF28-F7F2-425A-ABA7-1F3CE8CCFF69}">
      <dsp:nvSpPr>
        <dsp:cNvPr id="0" name=""/>
        <dsp:cNvSpPr/>
      </dsp:nvSpPr>
      <dsp:spPr>
        <a:xfrm>
          <a:off x="1081608" y="1910429"/>
          <a:ext cx="207845" cy="243140"/>
        </a:xfrm>
        <a:prstGeom prst="rightArrow">
          <a:avLst>
            <a:gd name="adj1" fmla="val 60000"/>
            <a:gd name="adj2" fmla="val 50000"/>
          </a:avLst>
        </a:prstGeom>
        <a:solidFill>
          <a:srgbClr val="CCCCF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zh-CN" altLang="en-US" sz="2600" kern="1200">
            <a:solidFill>
              <a:srgbClr val="000000"/>
            </a:solidFill>
            <a:latin typeface="微软雅黑" panose="020B0503020204020204" pitchFamily="34" charset="-122"/>
            <a:ea typeface="微软雅黑" panose="020B0503020204020204" pitchFamily="34" charset="-122"/>
            <a:cs typeface="+mn-cs"/>
          </a:endParaRPr>
        </a:p>
      </dsp:txBody>
      <dsp:txXfrm>
        <a:off x="1081608" y="1959057"/>
        <a:ext cx="145492" cy="145884"/>
      </dsp:txXfrm>
    </dsp:sp>
    <dsp:sp modelId="{939B4D7E-9AF1-44C9-BA0C-C705ADDADC34}">
      <dsp:nvSpPr>
        <dsp:cNvPr id="0" name=""/>
        <dsp:cNvSpPr/>
      </dsp:nvSpPr>
      <dsp:spPr>
        <a:xfrm>
          <a:off x="1375729" y="1379417"/>
          <a:ext cx="980405" cy="1305164"/>
        </a:xfrm>
        <a:prstGeom prst="roundRect">
          <a:avLst>
            <a:gd name="adj" fmla="val 10000"/>
          </a:avLst>
        </a:prstGeom>
        <a:solidFill>
          <a:srgbClr val="CCCCFF">
            <a:hueOff val="0"/>
            <a:satOff val="0"/>
            <a:lumOff val="0"/>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solidFill>
                <a:srgbClr val="000000"/>
              </a:solidFill>
              <a:latin typeface="微软雅黑" panose="020B0503020204020204" pitchFamily="34" charset="-122"/>
              <a:ea typeface="微软雅黑" panose="020B0503020204020204" pitchFamily="34" charset="-122"/>
              <a:cs typeface="+mn-cs"/>
            </a:rPr>
            <a:t>总线仲裁</a:t>
          </a:r>
        </a:p>
      </dsp:txBody>
      <dsp:txXfrm>
        <a:off x="1404444" y="1408132"/>
        <a:ext cx="922975" cy="1247734"/>
      </dsp:txXfrm>
    </dsp:sp>
    <dsp:sp modelId="{83819BAF-24B0-459C-9C65-DE7612E14FB6}">
      <dsp:nvSpPr>
        <dsp:cNvPr id="0" name=""/>
        <dsp:cNvSpPr/>
      </dsp:nvSpPr>
      <dsp:spPr>
        <a:xfrm>
          <a:off x="2454175" y="1910429"/>
          <a:ext cx="207845" cy="243140"/>
        </a:xfrm>
        <a:prstGeom prst="rightArrow">
          <a:avLst>
            <a:gd name="adj1" fmla="val 60000"/>
            <a:gd name="adj2" fmla="val 50000"/>
          </a:avLst>
        </a:prstGeom>
        <a:solidFill>
          <a:srgbClr val="CCCCF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zh-CN" altLang="en-US" sz="2600" kern="1200">
            <a:solidFill>
              <a:srgbClr val="000000"/>
            </a:solidFill>
            <a:latin typeface="微软雅黑" panose="020B0503020204020204" pitchFamily="34" charset="-122"/>
            <a:ea typeface="微软雅黑" panose="020B0503020204020204" pitchFamily="34" charset="-122"/>
            <a:cs typeface="+mn-cs"/>
          </a:endParaRPr>
        </a:p>
      </dsp:txBody>
      <dsp:txXfrm>
        <a:off x="2454175" y="1959057"/>
        <a:ext cx="145492" cy="145884"/>
      </dsp:txXfrm>
    </dsp:sp>
    <dsp:sp modelId="{137C68EA-127D-470E-A85F-309AE444D87C}">
      <dsp:nvSpPr>
        <dsp:cNvPr id="0" name=""/>
        <dsp:cNvSpPr/>
      </dsp:nvSpPr>
      <dsp:spPr>
        <a:xfrm>
          <a:off x="2748297" y="1379417"/>
          <a:ext cx="980405" cy="1305164"/>
        </a:xfrm>
        <a:prstGeom prst="roundRect">
          <a:avLst>
            <a:gd name="adj" fmla="val 10000"/>
          </a:avLst>
        </a:prstGeom>
        <a:solidFill>
          <a:srgbClr val="CCCCFF">
            <a:hueOff val="0"/>
            <a:satOff val="0"/>
            <a:lumOff val="0"/>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solidFill>
                <a:srgbClr val="000000"/>
              </a:solidFill>
              <a:latin typeface="微软雅黑" panose="020B0503020204020204" pitchFamily="34" charset="-122"/>
              <a:ea typeface="微软雅黑" panose="020B0503020204020204" pitchFamily="34" charset="-122"/>
              <a:cs typeface="+mn-cs"/>
            </a:rPr>
            <a:t>寻址</a:t>
          </a:r>
        </a:p>
      </dsp:txBody>
      <dsp:txXfrm>
        <a:off x="2777012" y="1408132"/>
        <a:ext cx="922975" cy="1247734"/>
      </dsp:txXfrm>
    </dsp:sp>
    <dsp:sp modelId="{9B148B08-1A66-42DE-895D-6EE30B66BF33}">
      <dsp:nvSpPr>
        <dsp:cNvPr id="0" name=""/>
        <dsp:cNvSpPr/>
      </dsp:nvSpPr>
      <dsp:spPr>
        <a:xfrm>
          <a:off x="3826743" y="1910429"/>
          <a:ext cx="207845" cy="243140"/>
        </a:xfrm>
        <a:prstGeom prst="rightArrow">
          <a:avLst>
            <a:gd name="adj1" fmla="val 60000"/>
            <a:gd name="adj2" fmla="val 50000"/>
          </a:avLst>
        </a:prstGeom>
        <a:solidFill>
          <a:srgbClr val="CCCCF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zh-CN" altLang="en-US" sz="2600" kern="1200">
            <a:solidFill>
              <a:srgbClr val="000000"/>
            </a:solidFill>
            <a:latin typeface="微软雅黑" panose="020B0503020204020204" pitchFamily="34" charset="-122"/>
            <a:ea typeface="微软雅黑" panose="020B0503020204020204" pitchFamily="34" charset="-122"/>
            <a:cs typeface="+mn-cs"/>
          </a:endParaRPr>
        </a:p>
      </dsp:txBody>
      <dsp:txXfrm>
        <a:off x="3826743" y="1959057"/>
        <a:ext cx="145492" cy="145884"/>
      </dsp:txXfrm>
    </dsp:sp>
    <dsp:sp modelId="{73136CBA-A45C-4291-AF0B-F9E4B410AFB9}">
      <dsp:nvSpPr>
        <dsp:cNvPr id="0" name=""/>
        <dsp:cNvSpPr/>
      </dsp:nvSpPr>
      <dsp:spPr>
        <a:xfrm>
          <a:off x="4120864" y="1379417"/>
          <a:ext cx="980405" cy="1305164"/>
        </a:xfrm>
        <a:prstGeom prst="roundRect">
          <a:avLst>
            <a:gd name="adj" fmla="val 10000"/>
          </a:avLst>
        </a:prstGeom>
        <a:solidFill>
          <a:srgbClr val="CCCCFF">
            <a:hueOff val="0"/>
            <a:satOff val="0"/>
            <a:lumOff val="0"/>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solidFill>
                <a:srgbClr val="000000"/>
              </a:solidFill>
              <a:latin typeface="微软雅黑" panose="020B0503020204020204" pitchFamily="34" charset="-122"/>
              <a:ea typeface="微软雅黑" panose="020B0503020204020204" pitchFamily="34" charset="-122"/>
              <a:cs typeface="+mn-cs"/>
            </a:rPr>
            <a:t>信息传送</a:t>
          </a:r>
        </a:p>
      </dsp:txBody>
      <dsp:txXfrm>
        <a:off x="4149579" y="1408132"/>
        <a:ext cx="922975" cy="1247734"/>
      </dsp:txXfrm>
    </dsp:sp>
    <dsp:sp modelId="{8D4E869D-A89C-4CAC-A33D-256714B9AA65}">
      <dsp:nvSpPr>
        <dsp:cNvPr id="0" name=""/>
        <dsp:cNvSpPr/>
      </dsp:nvSpPr>
      <dsp:spPr>
        <a:xfrm>
          <a:off x="5199310" y="1910429"/>
          <a:ext cx="207845" cy="243140"/>
        </a:xfrm>
        <a:prstGeom prst="rightArrow">
          <a:avLst>
            <a:gd name="adj1" fmla="val 60000"/>
            <a:gd name="adj2" fmla="val 50000"/>
          </a:avLst>
        </a:prstGeom>
        <a:solidFill>
          <a:srgbClr val="CCCCF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zh-CN" altLang="en-US" sz="2600" kern="1200">
            <a:solidFill>
              <a:srgbClr val="000000"/>
            </a:solidFill>
            <a:latin typeface="微软雅黑" panose="020B0503020204020204" pitchFamily="34" charset="-122"/>
            <a:ea typeface="微软雅黑" panose="020B0503020204020204" pitchFamily="34" charset="-122"/>
            <a:cs typeface="+mn-cs"/>
          </a:endParaRPr>
        </a:p>
      </dsp:txBody>
      <dsp:txXfrm>
        <a:off x="5199310" y="1959057"/>
        <a:ext cx="145492" cy="145884"/>
      </dsp:txXfrm>
    </dsp:sp>
    <dsp:sp modelId="{080F898E-3146-4FAA-89F6-00A123108AF4}">
      <dsp:nvSpPr>
        <dsp:cNvPr id="0" name=""/>
        <dsp:cNvSpPr/>
      </dsp:nvSpPr>
      <dsp:spPr>
        <a:xfrm>
          <a:off x="5493432" y="1379417"/>
          <a:ext cx="980405" cy="1305164"/>
        </a:xfrm>
        <a:prstGeom prst="roundRect">
          <a:avLst>
            <a:gd name="adj" fmla="val 10000"/>
          </a:avLst>
        </a:prstGeom>
        <a:solidFill>
          <a:srgbClr val="CCCCFF">
            <a:hueOff val="0"/>
            <a:satOff val="0"/>
            <a:lumOff val="0"/>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solidFill>
                <a:srgbClr val="000000"/>
              </a:solidFill>
              <a:latin typeface="微软雅黑" panose="020B0503020204020204" pitchFamily="34" charset="-122"/>
              <a:ea typeface="微软雅黑" panose="020B0503020204020204" pitchFamily="34" charset="-122"/>
              <a:cs typeface="+mn-cs"/>
            </a:rPr>
            <a:t>状态返回</a:t>
          </a:r>
        </a:p>
      </dsp:txBody>
      <dsp:txXfrm>
        <a:off x="5522147" y="1408132"/>
        <a:ext cx="922975" cy="124773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3B4F48-3EC3-4912-B201-9266129D6BE0}" type="datetimeFigureOut">
              <a:rPr lang="zh-CN" altLang="en-US" smtClean="0"/>
              <a:t>2023-04-27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A75D0D-748D-4731-9D35-F05D9AC06F31}" type="slidenum">
              <a:rPr lang="zh-CN" altLang="en-US" smtClean="0"/>
              <a:t>‹#›</a:t>
            </a:fld>
            <a:endParaRPr lang="zh-CN" altLang="en-US"/>
          </a:p>
        </p:txBody>
      </p:sp>
    </p:spTree>
    <p:extLst>
      <p:ext uri="{BB962C8B-B14F-4D97-AF65-F5344CB8AC3E}">
        <p14:creationId xmlns:p14="http://schemas.microsoft.com/office/powerpoint/2010/main" val="1914603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微软雅黑" panose="020B0503020204020204" pitchFamily="34" charset="-122"/>
                <a:ea typeface="微软雅黑" panose="020B0503020204020204" pitchFamily="34" charset="-122"/>
              </a:rPr>
              <a:t>● 什么是总线？总线有哪几类？</a:t>
            </a:r>
          </a:p>
          <a:p>
            <a:r>
              <a:rPr lang="zh-CN" altLang="en-US" sz="1200" dirty="0">
                <a:latin typeface="微软雅黑" panose="020B0503020204020204" pitchFamily="34" charset="-122"/>
                <a:ea typeface="微软雅黑" panose="020B0503020204020204" pitchFamily="34" charset="-122"/>
              </a:rPr>
              <a:t>总线是指一组能为多个部件分时共享的公共信息传送线路。</a:t>
            </a:r>
          </a:p>
          <a:p>
            <a:r>
              <a:rPr lang="zh-CN" altLang="en-US" sz="1200" dirty="0">
                <a:latin typeface="微软雅黑" panose="020B0503020204020204" pitchFamily="34" charset="-122"/>
                <a:ea typeface="微软雅黑" panose="020B0503020204020204" pitchFamily="34" charset="-122"/>
              </a:rPr>
              <a:t>计算机系统中的总线按照功能可以分为</a:t>
            </a:r>
            <a:r>
              <a:rPr lang="en-US" altLang="zh-CN" sz="1200" dirty="0">
                <a:latin typeface="微软雅黑" panose="020B0503020204020204" pitchFamily="34" charset="-122"/>
                <a:ea typeface="微软雅黑" panose="020B0503020204020204" pitchFamily="34" charset="-122"/>
              </a:rPr>
              <a:t>3</a:t>
            </a:r>
            <a:r>
              <a:rPr lang="zh-CN" altLang="en-US" sz="1200" dirty="0">
                <a:latin typeface="微软雅黑" panose="020B0503020204020204" pitchFamily="34" charset="-122"/>
                <a:ea typeface="微软雅黑" panose="020B0503020204020204" pitchFamily="34" charset="-122"/>
              </a:rPr>
              <a:t>类：片内总线，系统总线和通信总线。其中片内总线用来连接芯片内部的各个部件，系统总线用来连接计算机系统内各功能部件，通信总线用来连接计算机系统之间或计算机系统与其他系统。</a:t>
            </a:r>
          </a:p>
          <a:p>
            <a:r>
              <a:rPr lang="zh-CN" altLang="en-US" sz="1200" dirty="0">
                <a:latin typeface="微软雅黑" panose="020B0503020204020204" pitchFamily="34" charset="-122"/>
                <a:ea typeface="微软雅黑" panose="020B0503020204020204" pitchFamily="34" charset="-122"/>
              </a:rPr>
              <a:t>● 引入总线结构有什么好处？</a:t>
            </a:r>
          </a:p>
          <a:p>
            <a:r>
              <a:rPr lang="zh-CN" altLang="en-US" sz="1200" dirty="0">
                <a:latin typeface="微软雅黑" panose="020B0503020204020204" pitchFamily="34" charset="-122"/>
                <a:ea typeface="微软雅黑" panose="020B0503020204020204" pitchFamily="34" charset="-122"/>
              </a:rPr>
              <a:t>① 简化了系统结构，便于系统设计制造。</a:t>
            </a:r>
          </a:p>
          <a:p>
            <a:r>
              <a:rPr lang="zh-CN" altLang="en-US" sz="1200" dirty="0">
                <a:latin typeface="微软雅黑" panose="020B0503020204020204" pitchFamily="34" charset="-122"/>
                <a:ea typeface="微软雅黑" panose="020B0503020204020204" pitchFamily="34" charset="-122"/>
              </a:rPr>
              <a:t>② 大大减少了连线数目，便于布线，减小体积，提高系统的可靠性。</a:t>
            </a:r>
          </a:p>
          <a:p>
            <a:r>
              <a:rPr lang="zh-CN" altLang="en-US" sz="1200" dirty="0">
                <a:latin typeface="微软雅黑" panose="020B0503020204020204" pitchFamily="34" charset="-122"/>
                <a:ea typeface="微软雅黑" panose="020B0503020204020204" pitchFamily="34" charset="-122"/>
              </a:rPr>
              <a:t>③ 便于接口设计，所有与总线连接的设备均采用类似的接口。</a:t>
            </a:r>
          </a:p>
          <a:p>
            <a:r>
              <a:rPr lang="zh-CN" altLang="en-US" sz="1200" dirty="0">
                <a:latin typeface="微软雅黑" panose="020B0503020204020204" pitchFamily="34" charset="-122"/>
                <a:ea typeface="微软雅黑" panose="020B0503020204020204" pitchFamily="34" charset="-122"/>
              </a:rPr>
              <a:t>④ 便于系统的扩充、更新与灵活配置，易于实现系统的模块化。</a:t>
            </a:r>
          </a:p>
          <a:p>
            <a:r>
              <a:rPr lang="zh-CN" altLang="en-US" sz="1200" dirty="0">
                <a:latin typeface="微软雅黑" panose="020B0503020204020204" pitchFamily="34" charset="-122"/>
                <a:ea typeface="微软雅黑" panose="020B0503020204020204" pitchFamily="34" charset="-122"/>
              </a:rPr>
              <a:t>⑤ 便于设备的软件设计，所有接口的软件对不同的接口地址进行操作。</a:t>
            </a:r>
          </a:p>
          <a:p>
            <a:r>
              <a:rPr lang="zh-CN" altLang="en-US" sz="1200" dirty="0">
                <a:latin typeface="微软雅黑" panose="020B0503020204020204" pitchFamily="34" charset="-122"/>
                <a:ea typeface="微软雅黑" panose="020B0503020204020204" pitchFamily="34" charset="-122"/>
              </a:rPr>
              <a:t>⑥ 便于故障诊断和维修，同时也能降低成本。</a:t>
            </a:r>
          </a:p>
          <a:p>
            <a:r>
              <a:rPr lang="zh-CN" altLang="en-US" sz="1200" dirty="0">
                <a:latin typeface="微软雅黑" panose="020B0503020204020204" pitchFamily="34" charset="-122"/>
                <a:ea typeface="微软雅黑" panose="020B0503020204020204" pitchFamily="34" charset="-122"/>
              </a:rPr>
              <a:t>● 总线的主要性能指标有哪些？</a:t>
            </a:r>
          </a:p>
          <a:p>
            <a:r>
              <a:rPr lang="zh-CN" altLang="en-US" sz="1200" dirty="0">
                <a:latin typeface="微软雅黑" panose="020B0503020204020204" pitchFamily="34" charset="-122"/>
                <a:ea typeface="微软雅黑" panose="020B0503020204020204" pitchFamily="34" charset="-122"/>
              </a:rPr>
              <a:t>总线的性能指标主要包括传输周期、时钟周期、总线宽度以及总线带宽。</a:t>
            </a:r>
          </a:p>
          <a:p>
            <a:r>
              <a:rPr lang="zh-CN" altLang="en-US" sz="1200" dirty="0">
                <a:latin typeface="微软雅黑" panose="020B0503020204020204" pitchFamily="34" charset="-122"/>
                <a:ea typeface="微软雅黑" panose="020B0503020204020204" pitchFamily="34" charset="-122"/>
              </a:rPr>
              <a:t>● 什么是总线仲裁？总线仲裁的方式有哪些？</a:t>
            </a:r>
          </a:p>
          <a:p>
            <a:r>
              <a:rPr lang="zh-CN" altLang="en-US" sz="1200" dirty="0">
                <a:latin typeface="微软雅黑" panose="020B0503020204020204" pitchFamily="34" charset="-122"/>
                <a:ea typeface="微软雅黑" panose="020B0503020204020204" pitchFamily="34" charset="-122"/>
              </a:rPr>
              <a:t>多个主设备同时竞争主线控制权时，以某种方式选择一个主设备优先获得总线控制权称为总线仲裁。</a:t>
            </a:r>
          </a:p>
          <a:p>
            <a:r>
              <a:rPr lang="zh-CN" altLang="en-US" sz="1200" dirty="0">
                <a:latin typeface="微软雅黑" panose="020B0503020204020204" pitchFamily="34" charset="-122"/>
                <a:ea typeface="微软雅黑" panose="020B0503020204020204" pitchFamily="34" charset="-122"/>
              </a:rPr>
              <a:t>总线仲裁方式分为集中式和分布式，其中集中仲裁方式又分为链式查询方式，计数器定时查询方式和独立请求方式，而分布式仲裁方式不需要中央仲裁器，每个潜在的主模块都有自己的仲裁号和仲裁器。</a:t>
            </a:r>
          </a:p>
          <a:p>
            <a:r>
              <a:rPr lang="zh-CN" altLang="en-US" sz="1200" dirty="0">
                <a:latin typeface="微软雅黑" panose="020B0503020204020204" pitchFamily="34" charset="-122"/>
                <a:ea typeface="微软雅黑" panose="020B0503020204020204" pitchFamily="34" charset="-122"/>
              </a:rPr>
              <a:t>● 总线周期有几个阶段？</a:t>
            </a:r>
          </a:p>
          <a:p>
            <a:r>
              <a:rPr lang="zh-CN" altLang="en-US" sz="1200" dirty="0">
                <a:latin typeface="微软雅黑" panose="020B0503020204020204" pitchFamily="34" charset="-122"/>
                <a:ea typeface="微软雅黑" panose="020B0503020204020204" pitchFamily="34" charset="-122"/>
              </a:rPr>
              <a:t>一个总线周期通常可分为</a:t>
            </a:r>
            <a:r>
              <a:rPr lang="en-US" altLang="zh-CN" sz="1200" dirty="0">
                <a:latin typeface="微软雅黑" panose="020B0503020204020204" pitchFamily="34" charset="-122"/>
                <a:ea typeface="微软雅黑" panose="020B0503020204020204" pitchFamily="34" charset="-122"/>
              </a:rPr>
              <a:t>4</a:t>
            </a:r>
            <a:r>
              <a:rPr lang="zh-CN" altLang="en-US" sz="1200" dirty="0">
                <a:latin typeface="微软雅黑" panose="020B0503020204020204" pitchFamily="34" charset="-122"/>
                <a:ea typeface="微软雅黑" panose="020B0503020204020204" pitchFamily="34" charset="-122"/>
              </a:rPr>
              <a:t>个阶段：申请分配阶段，寻址阶段，传输阶段，结束阶段。</a:t>
            </a:r>
          </a:p>
          <a:p>
            <a:r>
              <a:rPr lang="zh-CN" altLang="en-US" sz="1200" dirty="0">
                <a:latin typeface="微软雅黑" panose="020B0503020204020204" pitchFamily="34" charset="-122"/>
                <a:ea typeface="微软雅黑" panose="020B0503020204020204" pitchFamily="34" charset="-122"/>
              </a:rPr>
              <a:t>申请分配阶段：主设备向总线提出使用请求；</a:t>
            </a:r>
          </a:p>
          <a:p>
            <a:r>
              <a:rPr lang="zh-CN" altLang="en-US" sz="1200" dirty="0">
                <a:latin typeface="微软雅黑" panose="020B0503020204020204" pitchFamily="34" charset="-122"/>
                <a:ea typeface="微软雅黑" panose="020B0503020204020204" pitchFamily="34" charset="-122"/>
              </a:rPr>
              <a:t>寻址阶段：通过总线发出本次要访问的从模块的地址及有关命令；</a:t>
            </a:r>
          </a:p>
          <a:p>
            <a:r>
              <a:rPr lang="zh-CN" altLang="en-US" sz="1200" dirty="0">
                <a:latin typeface="微软雅黑" panose="020B0503020204020204" pitchFamily="34" charset="-122"/>
                <a:ea typeface="微软雅黑" panose="020B0503020204020204" pitchFamily="34" charset="-122"/>
              </a:rPr>
              <a:t>传输阶段：主模块和从模块进行数据交换，可单向或双向进行数据传送；</a:t>
            </a:r>
          </a:p>
          <a:p>
            <a:r>
              <a:rPr lang="zh-CN" altLang="en-US" sz="1200" dirty="0">
                <a:latin typeface="微软雅黑" panose="020B0503020204020204" pitchFamily="34" charset="-122"/>
                <a:ea typeface="微软雅黑" panose="020B0503020204020204" pitchFamily="34" charset="-122"/>
              </a:rPr>
              <a:t>结束阶段：主模块的有关信息均从系统总线上撤除，让出总线使用权。</a:t>
            </a:r>
          </a:p>
          <a:p>
            <a:r>
              <a:rPr lang="zh-CN" altLang="en-US" sz="1200" dirty="0">
                <a:latin typeface="微软雅黑" panose="020B0503020204020204" pitchFamily="34" charset="-122"/>
                <a:ea typeface="微软雅黑" panose="020B0503020204020204" pitchFamily="34" charset="-122"/>
              </a:rPr>
              <a:t>● 总线定时方式有哪些？</a:t>
            </a:r>
          </a:p>
          <a:p>
            <a:r>
              <a:rPr lang="zh-CN" altLang="en-US" sz="1200" dirty="0">
                <a:latin typeface="微软雅黑" panose="020B0503020204020204" pitchFamily="34" charset="-122"/>
                <a:ea typeface="微软雅黑" panose="020B0503020204020204" pitchFamily="34" charset="-122"/>
              </a:rPr>
              <a:t>总线定时分为同步和异步两种基本定时方式，同步方式是指系统采用一个统一的时钟信号来协调发送和接收双方的传递定时关系；异步方式是指没有统一的时钟，依靠相互制约的“握手”来实现定时通信。</a:t>
            </a:r>
          </a:p>
        </p:txBody>
      </p:sp>
      <p:sp>
        <p:nvSpPr>
          <p:cNvPr id="4" name="灯片编号占位符 3"/>
          <p:cNvSpPr>
            <a:spLocks noGrp="1"/>
          </p:cNvSpPr>
          <p:nvPr>
            <p:ph type="sldNum" sz="quarter" idx="5"/>
          </p:nvPr>
        </p:nvSpPr>
        <p:spPr/>
        <p:txBody>
          <a:bodyPr/>
          <a:lstStyle/>
          <a:p>
            <a:fld id="{C3A75D0D-748D-4731-9D35-F05D9AC06F31}" type="slidenum">
              <a:rPr lang="zh-CN" altLang="en-US" smtClean="0"/>
              <a:t>1</a:t>
            </a:fld>
            <a:endParaRPr lang="zh-CN" altLang="en-US"/>
          </a:p>
        </p:txBody>
      </p:sp>
    </p:spTree>
    <p:extLst>
      <p:ext uri="{BB962C8B-B14F-4D97-AF65-F5344CB8AC3E}">
        <p14:creationId xmlns:p14="http://schemas.microsoft.com/office/powerpoint/2010/main" val="1612216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C3A75D0D-748D-4731-9D35-F05D9AC06F31}" type="slidenum">
              <a:rPr lang="zh-CN" altLang="en-US" smtClean="0"/>
              <a:t>10</a:t>
            </a:fld>
            <a:endParaRPr lang="zh-CN" altLang="en-US"/>
          </a:p>
        </p:txBody>
      </p:sp>
    </p:spTree>
    <p:extLst>
      <p:ext uri="{BB962C8B-B14F-4D97-AF65-F5344CB8AC3E}">
        <p14:creationId xmlns:p14="http://schemas.microsoft.com/office/powerpoint/2010/main" val="2772650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dirty="0">
                <a:solidFill>
                  <a:prstClr val="black"/>
                </a:solidFill>
                <a:latin typeface="微软雅黑" panose="020B0503020204020204" pitchFamily="34" charset="-122"/>
                <a:ea typeface="微软雅黑" panose="020B0503020204020204" pitchFamily="34" charset="-122"/>
              </a:rPr>
              <a:t>通道是具有特殊功能的处理器，能对</a:t>
            </a:r>
            <a:r>
              <a:rPr lang="en-US" altLang="zh-CN" sz="1200" dirty="0">
                <a:solidFill>
                  <a:prstClr val="black"/>
                </a:solidFill>
                <a:latin typeface="微软雅黑" panose="020B0503020204020204" pitchFamily="34" charset="-122"/>
                <a:ea typeface="微软雅黑" panose="020B0503020204020204" pitchFamily="34" charset="-122"/>
              </a:rPr>
              <a:t>I/O</a:t>
            </a:r>
            <a:r>
              <a:rPr lang="zh-CN" altLang="en-US" sz="1200" dirty="0">
                <a:solidFill>
                  <a:prstClr val="black"/>
                </a:solidFill>
                <a:latin typeface="微软雅黑" panose="020B0503020204020204" pitchFamily="34" charset="-122"/>
                <a:ea typeface="微软雅黑" panose="020B0503020204020204" pitchFamily="34" charset="-122"/>
              </a:rPr>
              <a:t>设备进行统一管理，通道程序在主存中。</a:t>
            </a:r>
          </a:p>
        </p:txBody>
      </p:sp>
      <p:sp>
        <p:nvSpPr>
          <p:cNvPr id="4" name="灯片编号占位符 3"/>
          <p:cNvSpPr>
            <a:spLocks noGrp="1"/>
          </p:cNvSpPr>
          <p:nvPr>
            <p:ph type="sldNum" sz="quarter" idx="5"/>
          </p:nvPr>
        </p:nvSpPr>
        <p:spPr/>
        <p:txBody>
          <a:bodyPr/>
          <a:lstStyle/>
          <a:p>
            <a:fld id="{C3A75D0D-748D-4731-9D35-F05D9AC06F31}" type="slidenum">
              <a:rPr lang="zh-CN" altLang="en-US" smtClean="0"/>
              <a:t>11</a:t>
            </a:fld>
            <a:endParaRPr lang="zh-CN" altLang="en-US"/>
          </a:p>
        </p:txBody>
      </p:sp>
    </p:spTree>
    <p:extLst>
      <p:ext uri="{BB962C8B-B14F-4D97-AF65-F5344CB8AC3E}">
        <p14:creationId xmlns:p14="http://schemas.microsoft.com/office/powerpoint/2010/main" val="3555580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Tx/>
              <a:buAutoNum type="arabicPeriod"/>
            </a:pPr>
            <a:r>
              <a:rPr lang="zh-CN" altLang="en-US" dirty="0">
                <a:latin typeface="Arial" panose="020B0604020202020204" pitchFamily="34" charset="0"/>
              </a:rPr>
              <a:t>桥接器：用于连接不同的总线，具有数据缓冲、转换和控制功能</a:t>
            </a:r>
            <a:endParaRPr lang="en-US" altLang="zh-CN" dirty="0">
              <a:latin typeface="Arial" panose="020B0604020202020204" pitchFamily="34" charset="0"/>
            </a:endParaRPr>
          </a:p>
          <a:p>
            <a:pPr marL="228600" indent="-228600">
              <a:buFontTx/>
              <a:buAutoNum type="arabicPeriod"/>
            </a:pPr>
            <a:r>
              <a:rPr lang="zh-CN" altLang="en-US" dirty="0">
                <a:latin typeface="Arial" panose="020B0604020202020204" pitchFamily="34" charset="0"/>
              </a:rPr>
              <a:t>靠近</a:t>
            </a:r>
            <a:r>
              <a:rPr lang="en-US" altLang="zh-CN" dirty="0">
                <a:latin typeface="Arial" panose="020B0604020202020204" pitchFamily="34" charset="0"/>
              </a:rPr>
              <a:t>CPU</a:t>
            </a:r>
            <a:r>
              <a:rPr lang="zh-CN" altLang="en-US" dirty="0">
                <a:latin typeface="Arial" panose="020B0604020202020204" pitchFamily="34" charset="0"/>
              </a:rPr>
              <a:t>的总线速度较快</a:t>
            </a:r>
            <a:endParaRPr lang="en-US" altLang="zh-CN" dirty="0">
              <a:latin typeface="Arial" panose="020B0604020202020204" pitchFamily="34" charset="0"/>
            </a:endParaRPr>
          </a:p>
          <a:p>
            <a:pPr marL="228600" indent="-228600">
              <a:buFontTx/>
              <a:buAutoNum type="arabicPeriod"/>
            </a:pPr>
            <a:r>
              <a:rPr lang="zh-CN" altLang="en-US" dirty="0">
                <a:latin typeface="Arial" panose="020B0604020202020204" pitchFamily="34" charset="0"/>
              </a:rPr>
              <a:t>每级总线的设计遵循总线标准（最后一节）</a:t>
            </a:r>
          </a:p>
        </p:txBody>
      </p:sp>
      <p:sp>
        <p:nvSpPr>
          <p:cNvPr id="4" name="灯片编号占位符 3"/>
          <p:cNvSpPr>
            <a:spLocks noGrp="1"/>
          </p:cNvSpPr>
          <p:nvPr>
            <p:ph type="sldNum" sz="quarter" idx="5"/>
          </p:nvPr>
        </p:nvSpPr>
        <p:spPr/>
        <p:txBody>
          <a:bodyPr/>
          <a:lstStyle/>
          <a:p>
            <a:fld id="{C3A75D0D-748D-4731-9D35-F05D9AC06F31}" type="slidenum">
              <a:rPr lang="zh-CN" altLang="en-US" smtClean="0"/>
              <a:t>12</a:t>
            </a:fld>
            <a:endParaRPr lang="zh-CN" altLang="en-US"/>
          </a:p>
        </p:txBody>
      </p:sp>
    </p:spTree>
    <p:extLst>
      <p:ext uri="{BB962C8B-B14F-4D97-AF65-F5344CB8AC3E}">
        <p14:creationId xmlns:p14="http://schemas.microsoft.com/office/powerpoint/2010/main" val="26928111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solidFill>
                <a:prstClr val="black"/>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C3A75D0D-748D-4731-9D35-F05D9AC06F31}" type="slidenum">
              <a:rPr lang="zh-CN" altLang="en-US" smtClean="0"/>
              <a:t>13</a:t>
            </a:fld>
            <a:endParaRPr lang="zh-CN" altLang="en-US"/>
          </a:p>
        </p:txBody>
      </p:sp>
    </p:spTree>
    <p:extLst>
      <p:ext uri="{BB962C8B-B14F-4D97-AF65-F5344CB8AC3E}">
        <p14:creationId xmlns:p14="http://schemas.microsoft.com/office/powerpoint/2010/main" val="3789672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dirty="0">
                <a:solidFill>
                  <a:prstClr val="black"/>
                </a:solidFill>
                <a:latin typeface="微软雅黑" panose="020B0503020204020204" pitchFamily="34" charset="-122"/>
                <a:ea typeface="微软雅黑" panose="020B0503020204020204" pitchFamily="34" charset="-122"/>
              </a:rPr>
              <a:t>总线带宽是总线本身所能达到的最高传输速率</a:t>
            </a:r>
            <a:endParaRPr lang="en-US" altLang="zh-CN" sz="1200" dirty="0">
              <a:solidFill>
                <a:prstClr val="black"/>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dirty="0">
                <a:solidFill>
                  <a:prstClr val="black"/>
                </a:solidFill>
                <a:latin typeface="微软雅黑" panose="020B0503020204020204" pitchFamily="34" charset="-122"/>
                <a:ea typeface="微软雅黑" panose="020B0503020204020204" pitchFamily="34" charset="-122"/>
              </a:rPr>
              <a:t>有效数据传输率</a:t>
            </a:r>
            <a:endParaRPr lang="en-US" altLang="zh-CN" sz="1200" dirty="0">
              <a:solidFill>
                <a:prstClr val="black"/>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C3A75D0D-748D-4731-9D35-F05D9AC06F31}" type="slidenum">
              <a:rPr lang="zh-CN" altLang="en-US" smtClean="0"/>
              <a:t>14</a:t>
            </a:fld>
            <a:endParaRPr lang="zh-CN" altLang="en-US"/>
          </a:p>
        </p:txBody>
      </p:sp>
    </p:spTree>
    <p:extLst>
      <p:ext uri="{BB962C8B-B14F-4D97-AF65-F5344CB8AC3E}">
        <p14:creationId xmlns:p14="http://schemas.microsoft.com/office/powerpoint/2010/main" val="14561768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dirty="0">
                <a:solidFill>
                  <a:prstClr val="black"/>
                </a:solidFill>
                <a:latin typeface="微软雅黑" panose="020B0503020204020204" pitchFamily="34" charset="-122"/>
                <a:ea typeface="微软雅黑" panose="020B0503020204020204" pitchFamily="34" charset="-122"/>
              </a:rPr>
              <a:t>分析串、并总线工作速度</a:t>
            </a:r>
            <a:endParaRPr lang="en-US" altLang="zh-CN" sz="1200" dirty="0">
              <a:solidFill>
                <a:prstClr val="black"/>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C3A75D0D-748D-4731-9D35-F05D9AC06F31}" type="slidenum">
              <a:rPr lang="zh-CN" altLang="en-US" smtClean="0"/>
              <a:t>15</a:t>
            </a:fld>
            <a:endParaRPr lang="zh-CN" altLang="en-US"/>
          </a:p>
        </p:txBody>
      </p:sp>
    </p:spTree>
    <p:extLst>
      <p:ext uri="{BB962C8B-B14F-4D97-AF65-F5344CB8AC3E}">
        <p14:creationId xmlns:p14="http://schemas.microsoft.com/office/powerpoint/2010/main" val="3975867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dirty="0">
                <a:solidFill>
                  <a:prstClr val="black"/>
                </a:solidFill>
                <a:latin typeface="微软雅黑" panose="020B0503020204020204" pitchFamily="34" charset="-122"/>
                <a:ea typeface="微软雅黑" panose="020B0503020204020204" pitchFamily="34" charset="-122"/>
              </a:rPr>
              <a:t>复用：因为数据传送先送地址，再送数据，因此可以分时复用一组线</a:t>
            </a:r>
            <a:endParaRPr lang="en-US" altLang="zh-CN" sz="1200" dirty="0">
              <a:solidFill>
                <a:prstClr val="black"/>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C3A75D0D-748D-4731-9D35-F05D9AC06F31}" type="slidenum">
              <a:rPr lang="zh-CN" altLang="en-US" smtClean="0"/>
              <a:t>16</a:t>
            </a:fld>
            <a:endParaRPr lang="zh-CN" altLang="en-US"/>
          </a:p>
        </p:txBody>
      </p:sp>
    </p:spTree>
    <p:extLst>
      <p:ext uri="{BB962C8B-B14F-4D97-AF65-F5344CB8AC3E}">
        <p14:creationId xmlns:p14="http://schemas.microsoft.com/office/powerpoint/2010/main" val="19825731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en-US" altLang="zh-CN"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17</a:t>
            </a:fld>
            <a:endParaRPr lang="zh-CN" altLang="en-US"/>
          </a:p>
        </p:txBody>
      </p:sp>
    </p:spTree>
    <p:extLst>
      <p:ext uri="{BB962C8B-B14F-4D97-AF65-F5344CB8AC3E}">
        <p14:creationId xmlns:p14="http://schemas.microsoft.com/office/powerpoint/2010/main" val="5675164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en-US" altLang="zh-CN"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18</a:t>
            </a:fld>
            <a:endParaRPr lang="zh-CN" altLang="en-US"/>
          </a:p>
        </p:txBody>
      </p:sp>
    </p:spTree>
    <p:extLst>
      <p:ext uri="{BB962C8B-B14F-4D97-AF65-F5344CB8AC3E}">
        <p14:creationId xmlns:p14="http://schemas.microsoft.com/office/powerpoint/2010/main" val="24345943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en-US" altLang="zh-CN"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19</a:t>
            </a:fld>
            <a:endParaRPr lang="zh-CN" altLang="en-US"/>
          </a:p>
        </p:txBody>
      </p:sp>
    </p:spTree>
    <p:extLst>
      <p:ext uri="{BB962C8B-B14F-4D97-AF65-F5344CB8AC3E}">
        <p14:creationId xmlns:p14="http://schemas.microsoft.com/office/powerpoint/2010/main" val="1830534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zh-CN" altLang="en-US" dirty="0"/>
              <a:t>早期计算机外设少，大多采用分散连接方式，不方便增减外设。总线可以更好地解决外设和主机之间连接的灵活性问题。</a:t>
            </a:r>
            <a:endParaRPr lang="en-US" altLang="zh-CN" dirty="0"/>
          </a:p>
          <a:p>
            <a:pPr marL="0" indent="0">
              <a:buFont typeface="Arial" panose="020B0604020202020204" pitchFamily="34" charset="0"/>
              <a:buNone/>
            </a:pPr>
            <a:r>
              <a:rPr lang="zh-CN" altLang="en-US" dirty="0"/>
              <a:t>总线物理实现：主板插槽</a:t>
            </a:r>
            <a:endParaRPr lang="en-US" altLang="zh-CN"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2</a:t>
            </a:fld>
            <a:endParaRPr lang="zh-CN" altLang="en-US"/>
          </a:p>
        </p:txBody>
      </p:sp>
    </p:spTree>
    <p:extLst>
      <p:ext uri="{BB962C8B-B14F-4D97-AF65-F5344CB8AC3E}">
        <p14:creationId xmlns:p14="http://schemas.microsoft.com/office/powerpoint/2010/main" val="1452224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en-US" altLang="zh-CN"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20</a:t>
            </a:fld>
            <a:endParaRPr lang="zh-CN" altLang="en-US"/>
          </a:p>
        </p:txBody>
      </p:sp>
    </p:spTree>
    <p:extLst>
      <p:ext uri="{BB962C8B-B14F-4D97-AF65-F5344CB8AC3E}">
        <p14:creationId xmlns:p14="http://schemas.microsoft.com/office/powerpoint/2010/main" val="7125307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dirty="0"/>
              <a:t>采用菊花链的方式连接所有具有总线使用能力的部件；</a:t>
            </a:r>
          </a:p>
          <a:p>
            <a:pPr marL="171450" indent="-171450">
              <a:buFont typeface="Arial" panose="020B0604020202020204" pitchFamily="34" charset="0"/>
              <a:buChar char="•"/>
            </a:pPr>
            <a:r>
              <a:rPr lang="zh-CN" altLang="en-US" dirty="0"/>
              <a:t>各设备共用一根总线请求信号线</a:t>
            </a:r>
            <a:r>
              <a:rPr lang="en-US" altLang="zh-CN" dirty="0"/>
              <a:t>BR</a:t>
            </a:r>
            <a:r>
              <a:rPr lang="zh-CN" altLang="en-US" dirty="0"/>
              <a:t>、总线授权信号线</a:t>
            </a:r>
            <a:r>
              <a:rPr lang="en-US" altLang="zh-CN" dirty="0"/>
              <a:t>BG</a:t>
            </a:r>
            <a:r>
              <a:rPr lang="zh-CN" altLang="en-US" dirty="0"/>
              <a:t>、总线忙信号线</a:t>
            </a:r>
            <a:r>
              <a:rPr lang="en-US" altLang="zh-CN" dirty="0"/>
              <a:t>BS</a:t>
            </a:r>
            <a:r>
              <a:rPr lang="zh-CN" altLang="en-US" dirty="0"/>
              <a:t>与中央仲裁器连接；</a:t>
            </a:r>
          </a:p>
          <a:p>
            <a:pPr marL="171450" indent="-171450">
              <a:buFont typeface="Arial" panose="020B0604020202020204" pitchFamily="34" charset="0"/>
              <a:buChar char="•"/>
            </a:pPr>
            <a:r>
              <a:rPr lang="zh-CN" altLang="en-US" dirty="0"/>
              <a:t>总线授权信号</a:t>
            </a:r>
            <a:r>
              <a:rPr lang="en-US" altLang="zh-CN" dirty="0"/>
              <a:t>BG</a:t>
            </a:r>
            <a:r>
              <a:rPr lang="zh-CN" altLang="en-US" dirty="0"/>
              <a:t>串行地从一个</a:t>
            </a:r>
            <a:r>
              <a:rPr lang="en-US" altLang="zh-CN" dirty="0"/>
              <a:t>I/O</a:t>
            </a:r>
            <a:r>
              <a:rPr lang="zh-CN" altLang="en-US" dirty="0"/>
              <a:t>接口传送到下一个</a:t>
            </a:r>
            <a:r>
              <a:rPr lang="en-US" altLang="zh-CN" dirty="0"/>
              <a:t>I/O</a:t>
            </a:r>
            <a:r>
              <a:rPr lang="zh-CN" altLang="en-US" dirty="0"/>
              <a:t>接口。</a:t>
            </a:r>
            <a:endParaRPr lang="en-US" altLang="zh-CN" dirty="0"/>
          </a:p>
          <a:p>
            <a:pPr marL="171450" indent="-171450">
              <a:buFont typeface="Arial" panose="020B0604020202020204" pitchFamily="34" charset="0"/>
              <a:buChar char="•"/>
            </a:pPr>
            <a:r>
              <a:rPr lang="zh-CN" altLang="en-US"/>
              <a:t>优先级低的设备有可能很长时间不能使用总线</a:t>
            </a:r>
            <a:endParaRPr lang="zh-CN" altLang="en-US"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21</a:t>
            </a:fld>
            <a:endParaRPr lang="zh-CN" altLang="en-US"/>
          </a:p>
        </p:txBody>
      </p:sp>
    </p:spTree>
    <p:extLst>
      <p:ext uri="{BB962C8B-B14F-4D97-AF65-F5344CB8AC3E}">
        <p14:creationId xmlns:p14="http://schemas.microsoft.com/office/powerpoint/2010/main" val="33540240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dirty="0"/>
              <a:t>省去总线授权信号</a:t>
            </a:r>
            <a:r>
              <a:rPr lang="en-US" altLang="zh-CN" dirty="0"/>
              <a:t>BG</a:t>
            </a:r>
            <a:r>
              <a:rPr lang="zh-CN" altLang="en-US" dirty="0"/>
              <a:t>；</a:t>
            </a:r>
          </a:p>
          <a:p>
            <a:pPr marL="171450" indent="-171450">
              <a:buFont typeface="Arial" panose="020B0604020202020204" pitchFamily="34" charset="0"/>
              <a:buChar char="•"/>
            </a:pPr>
            <a:r>
              <a:rPr lang="zh-CN" altLang="en-US" dirty="0"/>
              <a:t>增加计数器和设备地址信号线，每次响应总线申请，由计数值决定响应的顺序。</a:t>
            </a:r>
          </a:p>
          <a:p>
            <a:pPr marL="171450" indent="-171450">
              <a:buFont typeface="Arial" panose="020B0604020202020204" pitchFamily="34" charset="0"/>
              <a:buChar char="•"/>
            </a:pPr>
            <a:r>
              <a:rPr lang="zh-CN" altLang="en-US" dirty="0"/>
              <a:t>工作方式：有总线请求时，发出计数值，选择设备查询请求状态，依次查询每一个设备；</a:t>
            </a:r>
            <a:endParaRPr lang="en-US" altLang="zh-CN" dirty="0"/>
          </a:p>
          <a:p>
            <a:pPr marL="171450" indent="-171450">
              <a:buFont typeface="Arial" panose="020B0604020202020204" pitchFamily="34" charset="0"/>
              <a:buChar char="•"/>
            </a:pPr>
            <a:r>
              <a:rPr lang="en-US" altLang="zh-CN" dirty="0"/>
              <a:t>N</a:t>
            </a:r>
            <a:r>
              <a:rPr lang="zh-CN" altLang="en-US" dirty="0"/>
              <a:t>个设备，需要</a:t>
            </a:r>
            <a:r>
              <a:rPr lang="en-US" altLang="zh-CN" dirty="0"/>
              <a:t>log2N+2</a:t>
            </a:r>
            <a:r>
              <a:rPr lang="zh-CN" altLang="en-US" dirty="0"/>
              <a:t>条线</a:t>
            </a:r>
          </a:p>
        </p:txBody>
      </p:sp>
      <p:sp>
        <p:nvSpPr>
          <p:cNvPr id="4" name="灯片编号占位符 3"/>
          <p:cNvSpPr>
            <a:spLocks noGrp="1"/>
          </p:cNvSpPr>
          <p:nvPr>
            <p:ph type="sldNum" sz="quarter" idx="5"/>
          </p:nvPr>
        </p:nvSpPr>
        <p:spPr/>
        <p:txBody>
          <a:bodyPr/>
          <a:lstStyle/>
          <a:p>
            <a:fld id="{C3A75D0D-748D-4731-9D35-F05D9AC06F31}" type="slidenum">
              <a:rPr lang="zh-CN" altLang="en-US" smtClean="0"/>
              <a:t>22</a:t>
            </a:fld>
            <a:endParaRPr lang="zh-CN" altLang="en-US"/>
          </a:p>
        </p:txBody>
      </p:sp>
    </p:spTree>
    <p:extLst>
      <p:ext uri="{BB962C8B-B14F-4D97-AF65-F5344CB8AC3E}">
        <p14:creationId xmlns:p14="http://schemas.microsoft.com/office/powerpoint/2010/main" val="33227169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zh-CN" altLang="en-US" dirty="0"/>
              <a:t>每个部件均有独立的请求和响应信号线，由中央仲裁器的内部排队逻辑决定响应顺序。</a:t>
            </a:r>
            <a:endParaRPr lang="en-US" altLang="zh-CN" dirty="0"/>
          </a:p>
          <a:p>
            <a:pPr marL="0" indent="0">
              <a:buFont typeface="Arial" panose="020B0604020202020204" pitchFamily="34" charset="0"/>
              <a:buNone/>
            </a:pPr>
            <a:r>
              <a:rPr lang="en-US" altLang="zh-CN" dirty="0"/>
              <a:t>N</a:t>
            </a:r>
            <a:r>
              <a:rPr lang="zh-CN" altLang="en-US" dirty="0"/>
              <a:t>个设备需要</a:t>
            </a:r>
            <a:r>
              <a:rPr lang="en-US" altLang="zh-CN" dirty="0"/>
              <a:t>2n+1</a:t>
            </a:r>
            <a:r>
              <a:rPr lang="zh-CN" altLang="en-US" dirty="0"/>
              <a:t>条控制线（其中一条</a:t>
            </a:r>
            <a:r>
              <a:rPr lang="en-US" altLang="zh-CN" dirty="0"/>
              <a:t>BS</a:t>
            </a:r>
            <a:r>
              <a:rPr lang="zh-CN" altLang="en-US" dirty="0"/>
              <a:t>线）</a:t>
            </a:r>
          </a:p>
        </p:txBody>
      </p:sp>
      <p:sp>
        <p:nvSpPr>
          <p:cNvPr id="4" name="灯片编号占位符 3"/>
          <p:cNvSpPr>
            <a:spLocks noGrp="1"/>
          </p:cNvSpPr>
          <p:nvPr>
            <p:ph type="sldNum" sz="quarter" idx="5"/>
          </p:nvPr>
        </p:nvSpPr>
        <p:spPr/>
        <p:txBody>
          <a:bodyPr/>
          <a:lstStyle/>
          <a:p>
            <a:fld id="{C3A75D0D-748D-4731-9D35-F05D9AC06F31}" type="slidenum">
              <a:rPr lang="zh-CN" altLang="en-US" smtClean="0"/>
              <a:t>23</a:t>
            </a:fld>
            <a:endParaRPr lang="zh-CN" altLang="en-US"/>
          </a:p>
        </p:txBody>
      </p:sp>
    </p:spTree>
    <p:extLst>
      <p:ext uri="{BB962C8B-B14F-4D97-AF65-F5344CB8AC3E}">
        <p14:creationId xmlns:p14="http://schemas.microsoft.com/office/powerpoint/2010/main" val="34155960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en-US" altLang="zh-CN" dirty="0"/>
              <a:t>“</a:t>
            </a:r>
            <a:r>
              <a:rPr lang="zh-CN" altLang="en-US" dirty="0"/>
              <a:t>总线忙</a:t>
            </a:r>
            <a:r>
              <a:rPr lang="en-US" altLang="zh-CN" dirty="0"/>
              <a:t>”</a:t>
            </a:r>
            <a:r>
              <a:rPr lang="zh-CN" altLang="en-US" dirty="0"/>
              <a:t>信号的建立者是获得总线控制权的设备</a:t>
            </a:r>
          </a:p>
        </p:txBody>
      </p:sp>
      <p:sp>
        <p:nvSpPr>
          <p:cNvPr id="4" name="灯片编号占位符 3"/>
          <p:cNvSpPr>
            <a:spLocks noGrp="1"/>
          </p:cNvSpPr>
          <p:nvPr>
            <p:ph type="sldNum" sz="quarter" idx="5"/>
          </p:nvPr>
        </p:nvSpPr>
        <p:spPr/>
        <p:txBody>
          <a:bodyPr/>
          <a:lstStyle/>
          <a:p>
            <a:fld id="{C3A75D0D-748D-4731-9D35-F05D9AC06F31}" type="slidenum">
              <a:rPr lang="zh-CN" altLang="en-US" smtClean="0"/>
              <a:t>24</a:t>
            </a:fld>
            <a:endParaRPr lang="zh-CN" altLang="en-US"/>
          </a:p>
        </p:txBody>
      </p:sp>
    </p:spTree>
    <p:extLst>
      <p:ext uri="{BB962C8B-B14F-4D97-AF65-F5344CB8AC3E}">
        <p14:creationId xmlns:p14="http://schemas.microsoft.com/office/powerpoint/2010/main" val="30423665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25</a:t>
            </a:fld>
            <a:endParaRPr lang="zh-CN" altLang="en-US"/>
          </a:p>
        </p:txBody>
      </p:sp>
    </p:spTree>
    <p:extLst>
      <p:ext uri="{BB962C8B-B14F-4D97-AF65-F5344CB8AC3E}">
        <p14:creationId xmlns:p14="http://schemas.microsoft.com/office/powerpoint/2010/main" val="3348602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en-US" altLang="zh-CN" dirty="0"/>
              <a:t>1</a:t>
            </a:r>
            <a:r>
              <a:rPr lang="zh-CN" altLang="en-US" dirty="0"/>
              <a:t>）由需要使用总线的主设备提出申请；</a:t>
            </a:r>
          </a:p>
          <a:p>
            <a:pPr marL="0" indent="0">
              <a:buFont typeface="Arial" panose="020B0604020202020204" pitchFamily="34" charset="0"/>
              <a:buNone/>
            </a:pPr>
            <a:r>
              <a:rPr lang="en-US" altLang="zh-CN" dirty="0"/>
              <a:t>2</a:t>
            </a:r>
            <a:r>
              <a:rPr lang="zh-CN" altLang="en-US" dirty="0"/>
              <a:t>）经总线仲裁机构决定将下一传输周期的总线使用权授予某一申请者；</a:t>
            </a:r>
          </a:p>
          <a:p>
            <a:pPr marL="0" indent="0">
              <a:buFont typeface="Arial" panose="020B0604020202020204" pitchFamily="34" charset="0"/>
              <a:buNone/>
            </a:pPr>
            <a:r>
              <a:rPr lang="en-US" altLang="zh-CN" dirty="0"/>
              <a:t>3</a:t>
            </a:r>
            <a:r>
              <a:rPr lang="zh-CN" altLang="en-US" dirty="0"/>
              <a:t>）获得使用权的主设备通过总线发出本次要访问的从设备的地址及有关命令，启动参与本次传输的从设备；</a:t>
            </a:r>
          </a:p>
          <a:p>
            <a:pPr marL="0" indent="0">
              <a:buFont typeface="Arial" panose="020B0604020202020204" pitchFamily="34" charset="0"/>
              <a:buNone/>
            </a:pPr>
            <a:r>
              <a:rPr lang="en-US" altLang="zh-CN" dirty="0"/>
              <a:t>4</a:t>
            </a:r>
            <a:r>
              <a:rPr lang="zh-CN" altLang="en-US" dirty="0"/>
              <a:t>）主设备和从设备进行数据交换，可单向或双向进行数据传送；</a:t>
            </a:r>
          </a:p>
          <a:p>
            <a:pPr marL="0" indent="0">
              <a:buFont typeface="Arial" panose="020B0604020202020204" pitchFamily="34" charset="0"/>
              <a:buNone/>
            </a:pPr>
            <a:r>
              <a:rPr lang="en-US" altLang="zh-CN" dirty="0"/>
              <a:t>5</a:t>
            </a:r>
            <a:r>
              <a:rPr lang="zh-CN" altLang="en-US" dirty="0"/>
              <a:t>）主模块的有关信息均从系统总线上撤除，让出总线使用权。</a:t>
            </a:r>
          </a:p>
        </p:txBody>
      </p:sp>
      <p:sp>
        <p:nvSpPr>
          <p:cNvPr id="4" name="灯片编号占位符 3"/>
          <p:cNvSpPr>
            <a:spLocks noGrp="1"/>
          </p:cNvSpPr>
          <p:nvPr>
            <p:ph type="sldNum" sz="quarter" idx="5"/>
          </p:nvPr>
        </p:nvSpPr>
        <p:spPr/>
        <p:txBody>
          <a:bodyPr/>
          <a:lstStyle/>
          <a:p>
            <a:fld id="{C3A75D0D-748D-4731-9D35-F05D9AC06F31}" type="slidenum">
              <a:rPr lang="zh-CN" altLang="en-US" smtClean="0"/>
              <a:t>26</a:t>
            </a:fld>
            <a:endParaRPr lang="zh-CN" altLang="en-US"/>
          </a:p>
        </p:txBody>
      </p:sp>
    </p:spTree>
    <p:extLst>
      <p:ext uri="{BB962C8B-B14F-4D97-AF65-F5344CB8AC3E}">
        <p14:creationId xmlns:p14="http://schemas.microsoft.com/office/powerpoint/2010/main" val="20043613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Arial" panose="020B0604020202020204" pitchFamily="34" charset="0"/>
              </a:rPr>
              <a:t>1</a:t>
            </a:r>
            <a:r>
              <a:rPr lang="zh-CN" altLang="en-US" dirty="0">
                <a:latin typeface="Arial" panose="020B0604020202020204" pitchFamily="34" charset="0"/>
              </a:rPr>
              <a:t>）</a:t>
            </a:r>
            <a:r>
              <a:rPr lang="en-US" altLang="zh-CN" dirty="0">
                <a:latin typeface="Arial" panose="020B0604020202020204" pitchFamily="34" charset="0"/>
              </a:rPr>
              <a:t>CPU</a:t>
            </a:r>
            <a:r>
              <a:rPr lang="zh-CN" altLang="en-US" dirty="0">
                <a:latin typeface="Arial" panose="020B0604020202020204" pitchFamily="34" charset="0"/>
              </a:rPr>
              <a:t>在</a:t>
            </a:r>
            <a:r>
              <a:rPr lang="en-US" altLang="zh-CN" dirty="0">
                <a:latin typeface="Arial" panose="020B0604020202020204" pitchFamily="34" charset="0"/>
              </a:rPr>
              <a:t>T1</a:t>
            </a:r>
            <a:r>
              <a:rPr lang="zh-CN" altLang="en-US" dirty="0">
                <a:latin typeface="Arial" panose="020B0604020202020204" pitchFamily="34" charset="0"/>
              </a:rPr>
              <a:t>时刻的上升沿给出地址信息；</a:t>
            </a:r>
            <a:endParaRPr lang="en-US" altLang="zh-CN" dirty="0">
              <a:latin typeface="Arial" panose="020B0604020202020204" pitchFamily="34" charset="0"/>
            </a:endParaRPr>
          </a:p>
          <a:p>
            <a:r>
              <a:rPr lang="en-US" altLang="zh-CN" dirty="0">
                <a:latin typeface="Arial" panose="020B0604020202020204" pitchFamily="34" charset="0"/>
              </a:rPr>
              <a:t>2</a:t>
            </a:r>
            <a:r>
              <a:rPr lang="zh-CN" altLang="en-US" dirty="0">
                <a:latin typeface="Arial" panose="020B0604020202020204" pitchFamily="34" charset="0"/>
              </a:rPr>
              <a:t>）在</a:t>
            </a:r>
            <a:r>
              <a:rPr lang="en-US" altLang="zh-CN" dirty="0">
                <a:latin typeface="Arial" panose="020B0604020202020204" pitchFamily="34" charset="0"/>
              </a:rPr>
              <a:t>T2</a:t>
            </a:r>
            <a:r>
              <a:rPr lang="zh-CN" altLang="en-US" dirty="0">
                <a:latin typeface="Arial" panose="020B0604020202020204" pitchFamily="34" charset="0"/>
              </a:rPr>
              <a:t>的上升沿给出读命令（低电平有效），与地址信息相符合的输入设备按命令进行一系列的内部操作，且必须在</a:t>
            </a:r>
            <a:r>
              <a:rPr lang="en-US" altLang="zh-CN" dirty="0">
                <a:latin typeface="Arial" panose="020B0604020202020204" pitchFamily="34" charset="0"/>
              </a:rPr>
              <a:t>T3</a:t>
            </a:r>
            <a:r>
              <a:rPr lang="zh-CN" altLang="en-US" dirty="0">
                <a:latin typeface="Arial" panose="020B0604020202020204" pitchFamily="34" charset="0"/>
              </a:rPr>
              <a:t>的上升沿来之前将</a:t>
            </a:r>
            <a:r>
              <a:rPr lang="en-US" altLang="zh-CN" dirty="0">
                <a:latin typeface="Arial" panose="020B0604020202020204" pitchFamily="34" charset="0"/>
              </a:rPr>
              <a:t>CPU</a:t>
            </a:r>
            <a:r>
              <a:rPr lang="zh-CN" altLang="en-US" dirty="0">
                <a:latin typeface="Arial" panose="020B0604020202020204" pitchFamily="34" charset="0"/>
              </a:rPr>
              <a:t>所需的数据送到数据总线上；</a:t>
            </a:r>
            <a:endParaRPr lang="en-US" altLang="zh-CN" dirty="0">
              <a:latin typeface="Arial" panose="020B0604020202020204" pitchFamily="34" charset="0"/>
            </a:endParaRPr>
          </a:p>
          <a:p>
            <a:r>
              <a:rPr lang="en-US" altLang="zh-CN" dirty="0">
                <a:latin typeface="Arial" panose="020B0604020202020204" pitchFamily="34" charset="0"/>
              </a:rPr>
              <a:t>3</a:t>
            </a:r>
            <a:r>
              <a:rPr lang="zh-CN" altLang="en-US" dirty="0">
                <a:latin typeface="Arial" panose="020B0604020202020204" pitchFamily="34" charset="0"/>
              </a:rPr>
              <a:t>）</a:t>
            </a:r>
            <a:r>
              <a:rPr lang="en-US" altLang="zh-CN" dirty="0">
                <a:latin typeface="Arial" panose="020B0604020202020204" pitchFamily="34" charset="0"/>
              </a:rPr>
              <a:t>CPU</a:t>
            </a:r>
            <a:r>
              <a:rPr lang="zh-CN" altLang="en-US" dirty="0">
                <a:latin typeface="Arial" panose="020B0604020202020204" pitchFamily="34" charset="0"/>
              </a:rPr>
              <a:t>在</a:t>
            </a:r>
            <a:r>
              <a:rPr lang="en-US" altLang="zh-CN" dirty="0">
                <a:latin typeface="Arial" panose="020B0604020202020204" pitchFamily="34" charset="0"/>
              </a:rPr>
              <a:t>T3</a:t>
            </a:r>
            <a:r>
              <a:rPr lang="zh-CN" altLang="en-US" dirty="0">
                <a:latin typeface="Arial" panose="020B0604020202020204" pitchFamily="34" charset="0"/>
              </a:rPr>
              <a:t>时钟周期内，将数据线上的信息传送到其内部寄存器中；</a:t>
            </a:r>
            <a:endParaRPr lang="en-US" altLang="zh-CN" dirty="0">
              <a:latin typeface="Arial" panose="020B0604020202020204" pitchFamily="34" charset="0"/>
            </a:endParaRPr>
          </a:p>
          <a:p>
            <a:r>
              <a:rPr lang="en-US" altLang="zh-CN" dirty="0">
                <a:latin typeface="Arial" panose="020B0604020202020204" pitchFamily="34" charset="0"/>
              </a:rPr>
              <a:t>4</a:t>
            </a:r>
            <a:r>
              <a:rPr lang="zh-CN" altLang="en-US" dirty="0">
                <a:latin typeface="Arial" panose="020B0604020202020204" pitchFamily="34" charset="0"/>
              </a:rPr>
              <a:t>）</a:t>
            </a:r>
            <a:r>
              <a:rPr lang="en-US" altLang="zh-CN" dirty="0">
                <a:latin typeface="Arial" panose="020B0604020202020204" pitchFamily="34" charset="0"/>
              </a:rPr>
              <a:t>CPU</a:t>
            </a:r>
            <a:r>
              <a:rPr lang="zh-CN" altLang="en-US" dirty="0">
                <a:latin typeface="Arial" panose="020B0604020202020204" pitchFamily="34" charset="0"/>
              </a:rPr>
              <a:t>在</a:t>
            </a:r>
            <a:r>
              <a:rPr lang="en-US" altLang="zh-CN" dirty="0">
                <a:latin typeface="Arial" panose="020B0604020202020204" pitchFamily="34" charset="0"/>
              </a:rPr>
              <a:t>T4</a:t>
            </a:r>
            <a:r>
              <a:rPr lang="zh-CN" altLang="en-US" dirty="0">
                <a:latin typeface="Arial" panose="020B0604020202020204" pitchFamily="34" charset="0"/>
              </a:rPr>
              <a:t>的上升沿撤销读命令，输入设备不再向数据总线上传送数据，撤销它对数据总线的驱动。</a:t>
            </a:r>
          </a:p>
        </p:txBody>
      </p:sp>
      <p:sp>
        <p:nvSpPr>
          <p:cNvPr id="4" name="灯片编号占位符 3"/>
          <p:cNvSpPr>
            <a:spLocks noGrp="1"/>
          </p:cNvSpPr>
          <p:nvPr>
            <p:ph type="sldNum" sz="quarter" idx="5"/>
          </p:nvPr>
        </p:nvSpPr>
        <p:spPr/>
        <p:txBody>
          <a:bodyPr/>
          <a:lstStyle/>
          <a:p>
            <a:fld id="{C3A75D0D-748D-4731-9D35-F05D9AC06F31}" type="slidenum">
              <a:rPr lang="zh-CN" altLang="en-US" smtClean="0"/>
              <a:t>27</a:t>
            </a:fld>
            <a:endParaRPr lang="zh-CN" altLang="en-US"/>
          </a:p>
        </p:txBody>
      </p:sp>
    </p:spTree>
    <p:extLst>
      <p:ext uri="{BB962C8B-B14F-4D97-AF65-F5344CB8AC3E}">
        <p14:creationId xmlns:p14="http://schemas.microsoft.com/office/powerpoint/2010/main" val="6341969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Arial" panose="020B0604020202020204" pitchFamily="34" charset="0"/>
            </a:endParaRPr>
          </a:p>
        </p:txBody>
      </p:sp>
      <p:sp>
        <p:nvSpPr>
          <p:cNvPr id="4" name="灯片编号占位符 3"/>
          <p:cNvSpPr>
            <a:spLocks noGrp="1"/>
          </p:cNvSpPr>
          <p:nvPr>
            <p:ph type="sldNum" sz="quarter" idx="5"/>
          </p:nvPr>
        </p:nvSpPr>
        <p:spPr/>
        <p:txBody>
          <a:bodyPr/>
          <a:lstStyle/>
          <a:p>
            <a:fld id="{C3A75D0D-748D-4731-9D35-F05D9AC06F31}" type="slidenum">
              <a:rPr lang="zh-CN" altLang="en-US" smtClean="0"/>
              <a:t>28</a:t>
            </a:fld>
            <a:endParaRPr lang="zh-CN" altLang="en-US"/>
          </a:p>
        </p:txBody>
      </p:sp>
    </p:spTree>
    <p:extLst>
      <p:ext uri="{BB962C8B-B14F-4D97-AF65-F5344CB8AC3E}">
        <p14:creationId xmlns:p14="http://schemas.microsoft.com/office/powerpoint/2010/main" val="13969818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Arial" panose="020B0604020202020204" pitchFamily="34" charset="0"/>
            </a:endParaRPr>
          </a:p>
        </p:txBody>
      </p:sp>
      <p:sp>
        <p:nvSpPr>
          <p:cNvPr id="4" name="灯片编号占位符 3"/>
          <p:cNvSpPr>
            <a:spLocks noGrp="1"/>
          </p:cNvSpPr>
          <p:nvPr>
            <p:ph type="sldNum" sz="quarter" idx="5"/>
          </p:nvPr>
        </p:nvSpPr>
        <p:spPr/>
        <p:txBody>
          <a:bodyPr/>
          <a:lstStyle/>
          <a:p>
            <a:fld id="{C3A75D0D-748D-4731-9D35-F05D9AC06F31}" type="slidenum">
              <a:rPr lang="zh-CN" altLang="en-US" smtClean="0"/>
              <a:t>29</a:t>
            </a:fld>
            <a:endParaRPr lang="zh-CN" altLang="en-US"/>
          </a:p>
        </p:txBody>
      </p:sp>
    </p:spTree>
    <p:extLst>
      <p:ext uri="{BB962C8B-B14F-4D97-AF65-F5344CB8AC3E}">
        <p14:creationId xmlns:p14="http://schemas.microsoft.com/office/powerpoint/2010/main" val="3672313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solidFill>
                <a:prstClr val="black"/>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C3A75D0D-748D-4731-9D35-F05D9AC06F31}" type="slidenum">
              <a:rPr lang="zh-CN" altLang="en-US" smtClean="0"/>
              <a:t>3</a:t>
            </a:fld>
            <a:endParaRPr lang="zh-CN" altLang="en-US"/>
          </a:p>
        </p:txBody>
      </p:sp>
    </p:spTree>
    <p:extLst>
      <p:ext uri="{BB962C8B-B14F-4D97-AF65-F5344CB8AC3E}">
        <p14:creationId xmlns:p14="http://schemas.microsoft.com/office/powerpoint/2010/main" val="906903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Arial" panose="020B0604020202020204" pitchFamily="34" charset="0"/>
            </a:endParaRPr>
          </a:p>
        </p:txBody>
      </p:sp>
      <p:sp>
        <p:nvSpPr>
          <p:cNvPr id="4" name="灯片编号占位符 3"/>
          <p:cNvSpPr>
            <a:spLocks noGrp="1"/>
          </p:cNvSpPr>
          <p:nvPr>
            <p:ph type="sldNum" sz="quarter" idx="5"/>
          </p:nvPr>
        </p:nvSpPr>
        <p:spPr/>
        <p:txBody>
          <a:bodyPr/>
          <a:lstStyle/>
          <a:p>
            <a:fld id="{C3A75D0D-748D-4731-9D35-F05D9AC06F31}" type="slidenum">
              <a:rPr lang="zh-CN" altLang="en-US" smtClean="0"/>
              <a:t>30</a:t>
            </a:fld>
            <a:endParaRPr lang="zh-CN" altLang="en-US"/>
          </a:p>
        </p:txBody>
      </p:sp>
    </p:spTree>
    <p:extLst>
      <p:ext uri="{BB962C8B-B14F-4D97-AF65-F5344CB8AC3E}">
        <p14:creationId xmlns:p14="http://schemas.microsoft.com/office/powerpoint/2010/main" val="22635003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Arial" panose="020B0604020202020204" pitchFamily="34" charset="0"/>
            </a:endParaRPr>
          </a:p>
        </p:txBody>
      </p:sp>
      <p:sp>
        <p:nvSpPr>
          <p:cNvPr id="4" name="灯片编号占位符 3"/>
          <p:cNvSpPr>
            <a:spLocks noGrp="1"/>
          </p:cNvSpPr>
          <p:nvPr>
            <p:ph type="sldNum" sz="quarter" idx="5"/>
          </p:nvPr>
        </p:nvSpPr>
        <p:spPr/>
        <p:txBody>
          <a:bodyPr/>
          <a:lstStyle/>
          <a:p>
            <a:fld id="{C3A75D0D-748D-4731-9D35-F05D9AC06F31}" type="slidenum">
              <a:rPr lang="zh-CN" altLang="en-US" smtClean="0"/>
              <a:t>31</a:t>
            </a:fld>
            <a:endParaRPr lang="zh-CN" altLang="en-US"/>
          </a:p>
        </p:txBody>
      </p:sp>
    </p:spTree>
    <p:extLst>
      <p:ext uri="{BB962C8B-B14F-4D97-AF65-F5344CB8AC3E}">
        <p14:creationId xmlns:p14="http://schemas.microsoft.com/office/powerpoint/2010/main" val="22664608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en-US" altLang="zh-CN"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32</a:t>
            </a:fld>
            <a:endParaRPr lang="zh-CN" altLang="en-US"/>
          </a:p>
        </p:txBody>
      </p:sp>
    </p:spTree>
    <p:extLst>
      <p:ext uri="{BB962C8B-B14F-4D97-AF65-F5344CB8AC3E}">
        <p14:creationId xmlns:p14="http://schemas.microsoft.com/office/powerpoint/2010/main" val="35318625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Arial" panose="020B0604020202020204" pitchFamily="34" charset="0"/>
            </a:endParaRPr>
          </a:p>
        </p:txBody>
      </p:sp>
      <p:sp>
        <p:nvSpPr>
          <p:cNvPr id="4" name="灯片编号占位符 3"/>
          <p:cNvSpPr>
            <a:spLocks noGrp="1"/>
          </p:cNvSpPr>
          <p:nvPr>
            <p:ph type="sldNum" sz="quarter" idx="5"/>
          </p:nvPr>
        </p:nvSpPr>
        <p:spPr/>
        <p:txBody>
          <a:bodyPr/>
          <a:lstStyle/>
          <a:p>
            <a:fld id="{C3A75D0D-748D-4731-9D35-F05D9AC06F31}" type="slidenum">
              <a:rPr lang="zh-CN" altLang="en-US" smtClean="0"/>
              <a:t>33</a:t>
            </a:fld>
            <a:endParaRPr lang="zh-CN" altLang="en-US"/>
          </a:p>
        </p:txBody>
      </p:sp>
    </p:spTree>
    <p:extLst>
      <p:ext uri="{BB962C8B-B14F-4D97-AF65-F5344CB8AC3E}">
        <p14:creationId xmlns:p14="http://schemas.microsoft.com/office/powerpoint/2010/main" val="13643045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lgn="l">
              <a:buFont typeface="+mj-lt"/>
              <a:buAutoNum type="arabicPeriod"/>
            </a:pPr>
            <a:r>
              <a:rPr lang="en-US" altLang="zh-CN" b="0" i="0" dirty="0">
                <a:solidFill>
                  <a:srgbClr val="121212"/>
                </a:solidFill>
                <a:effectLst/>
                <a:latin typeface="-apple-system"/>
              </a:rPr>
              <a:t>ISA</a:t>
            </a:r>
            <a:r>
              <a:rPr lang="zh-CN" altLang="en-US" b="0" i="0" dirty="0">
                <a:solidFill>
                  <a:srgbClr val="121212"/>
                </a:solidFill>
                <a:effectLst/>
                <a:latin typeface="-apple-system"/>
              </a:rPr>
              <a:t>：</a:t>
            </a:r>
            <a:r>
              <a:rPr lang="en-US" altLang="zh-CN" b="0" i="0" dirty="0">
                <a:solidFill>
                  <a:srgbClr val="121212"/>
                </a:solidFill>
                <a:effectLst/>
                <a:latin typeface="-apple-system"/>
              </a:rPr>
              <a:t>ISA</a:t>
            </a:r>
            <a:r>
              <a:rPr lang="zh-CN" altLang="en-US" b="0" i="0" dirty="0">
                <a:solidFill>
                  <a:srgbClr val="121212"/>
                </a:solidFill>
                <a:effectLst/>
                <a:latin typeface="-apple-system"/>
              </a:rPr>
              <a:t>（</a:t>
            </a:r>
            <a:r>
              <a:rPr lang="en-US" altLang="zh-CN" b="0" i="0" dirty="0">
                <a:solidFill>
                  <a:srgbClr val="121212"/>
                </a:solidFill>
                <a:effectLst/>
                <a:latin typeface="-apple-system"/>
              </a:rPr>
              <a:t>Industry Standard Architecture</a:t>
            </a:r>
            <a:r>
              <a:rPr lang="zh-CN" altLang="en-US" b="0" i="0" dirty="0">
                <a:solidFill>
                  <a:srgbClr val="121212"/>
                </a:solidFill>
                <a:effectLst/>
                <a:latin typeface="-apple-system"/>
              </a:rPr>
              <a:t>，工业标准体系结构）总线是最早出现的微型计算机的系统总线，应用在</a:t>
            </a:r>
            <a:r>
              <a:rPr lang="en-US" altLang="zh-CN" b="0" i="0" dirty="0">
                <a:solidFill>
                  <a:srgbClr val="121212"/>
                </a:solidFill>
                <a:effectLst/>
                <a:latin typeface="-apple-system"/>
              </a:rPr>
              <a:t>IBM </a:t>
            </a:r>
            <a:r>
              <a:rPr lang="zh-CN" altLang="en-US" b="0" i="0" dirty="0">
                <a:solidFill>
                  <a:srgbClr val="121212"/>
                </a:solidFill>
                <a:effectLst/>
                <a:latin typeface="-apple-system"/>
              </a:rPr>
              <a:t>的</a:t>
            </a:r>
            <a:r>
              <a:rPr lang="en-US" altLang="zh-CN" b="0" i="0" dirty="0">
                <a:solidFill>
                  <a:srgbClr val="121212"/>
                </a:solidFill>
                <a:effectLst/>
                <a:latin typeface="-apple-system"/>
              </a:rPr>
              <a:t>AT</a:t>
            </a:r>
            <a:r>
              <a:rPr lang="zh-CN" altLang="en-US" b="0" i="0" dirty="0">
                <a:solidFill>
                  <a:srgbClr val="121212"/>
                </a:solidFill>
                <a:effectLst/>
                <a:latin typeface="-apple-system"/>
              </a:rPr>
              <a:t>机上。</a:t>
            </a:r>
          </a:p>
          <a:p>
            <a:pPr marL="228600" indent="-228600" algn="l">
              <a:buFont typeface="+mj-lt"/>
              <a:buAutoNum type="arabicPeriod"/>
            </a:pPr>
            <a:r>
              <a:rPr lang="en-US" altLang="zh-CN" b="0" i="0" dirty="0">
                <a:solidFill>
                  <a:srgbClr val="121212"/>
                </a:solidFill>
                <a:effectLst/>
                <a:latin typeface="-apple-system"/>
              </a:rPr>
              <a:t>EISA</a:t>
            </a:r>
            <a:r>
              <a:rPr lang="zh-CN" altLang="en-US" b="0" i="0" dirty="0">
                <a:solidFill>
                  <a:srgbClr val="121212"/>
                </a:solidFill>
                <a:effectLst/>
                <a:latin typeface="-apple-system"/>
              </a:rPr>
              <a:t>：</a:t>
            </a:r>
            <a:r>
              <a:rPr lang="en-US" altLang="zh-CN" b="0" i="0" dirty="0">
                <a:solidFill>
                  <a:srgbClr val="121212"/>
                </a:solidFill>
                <a:effectLst/>
                <a:latin typeface="-apple-system"/>
              </a:rPr>
              <a:t>EISA</a:t>
            </a:r>
            <a:r>
              <a:rPr lang="zh-CN" altLang="en-US" b="0" i="0" dirty="0">
                <a:solidFill>
                  <a:srgbClr val="121212"/>
                </a:solidFill>
                <a:effectLst/>
                <a:latin typeface="-apple-system"/>
              </a:rPr>
              <a:t>（</a:t>
            </a:r>
            <a:r>
              <a:rPr lang="en-US" altLang="zh-CN" b="0" i="0" dirty="0">
                <a:solidFill>
                  <a:srgbClr val="121212"/>
                </a:solidFill>
                <a:effectLst/>
                <a:latin typeface="-apple-system"/>
              </a:rPr>
              <a:t>Extended Industry Standard Architecture</a:t>
            </a:r>
            <a:r>
              <a:rPr lang="zh-CN" altLang="en-US" b="0" i="0" dirty="0">
                <a:solidFill>
                  <a:srgbClr val="121212"/>
                </a:solidFill>
                <a:effectLst/>
                <a:latin typeface="-apple-system"/>
              </a:rPr>
              <a:t>，扩展的</a:t>
            </a:r>
            <a:r>
              <a:rPr lang="en-US" altLang="zh-CN" b="0" i="0" dirty="0">
                <a:solidFill>
                  <a:srgbClr val="121212"/>
                </a:solidFill>
                <a:effectLst/>
                <a:latin typeface="-apple-system"/>
              </a:rPr>
              <a:t>ISA</a:t>
            </a:r>
            <a:r>
              <a:rPr lang="zh-CN" altLang="en-US" b="0" i="0" dirty="0">
                <a:solidFill>
                  <a:srgbClr val="121212"/>
                </a:solidFill>
                <a:effectLst/>
                <a:latin typeface="-apple-system"/>
              </a:rPr>
              <a:t>）总线是为配合</a:t>
            </a:r>
            <a:r>
              <a:rPr lang="en-US" altLang="zh-CN" b="0" i="0" dirty="0">
                <a:solidFill>
                  <a:srgbClr val="121212"/>
                </a:solidFill>
                <a:effectLst/>
                <a:latin typeface="-apple-system"/>
              </a:rPr>
              <a:t>32</a:t>
            </a:r>
            <a:r>
              <a:rPr lang="zh-CN" altLang="en-US" b="0" i="0" dirty="0">
                <a:solidFill>
                  <a:srgbClr val="121212"/>
                </a:solidFill>
                <a:effectLst/>
                <a:latin typeface="-apple-system"/>
              </a:rPr>
              <a:t>位</a:t>
            </a:r>
            <a:r>
              <a:rPr lang="en-US" altLang="zh-CN" b="0" i="0" dirty="0">
                <a:solidFill>
                  <a:srgbClr val="121212"/>
                </a:solidFill>
                <a:effectLst/>
                <a:latin typeface="-apple-system"/>
              </a:rPr>
              <a:t>CPU</a:t>
            </a:r>
            <a:r>
              <a:rPr lang="zh-CN" altLang="en-US" b="0" i="0" dirty="0">
                <a:solidFill>
                  <a:srgbClr val="121212"/>
                </a:solidFill>
                <a:effectLst/>
                <a:latin typeface="-apple-system"/>
              </a:rPr>
              <a:t>而设计的扩展总线，</a:t>
            </a:r>
            <a:r>
              <a:rPr lang="en-US" altLang="zh-CN" b="0" i="0" dirty="0">
                <a:solidFill>
                  <a:srgbClr val="121212"/>
                </a:solidFill>
                <a:effectLst/>
                <a:latin typeface="-apple-system"/>
              </a:rPr>
              <a:t>EISA</a:t>
            </a:r>
            <a:r>
              <a:rPr lang="zh-CN" altLang="en-US" b="0" i="0" dirty="0">
                <a:solidFill>
                  <a:srgbClr val="121212"/>
                </a:solidFill>
                <a:effectLst/>
                <a:latin typeface="-apple-system"/>
              </a:rPr>
              <a:t>对</a:t>
            </a:r>
            <a:r>
              <a:rPr lang="en-US" altLang="zh-CN" b="0" i="0" dirty="0">
                <a:solidFill>
                  <a:srgbClr val="121212"/>
                </a:solidFill>
                <a:effectLst/>
                <a:latin typeface="-apple-system"/>
              </a:rPr>
              <a:t>ISA</a:t>
            </a:r>
            <a:r>
              <a:rPr lang="zh-CN" altLang="en-US" b="0" i="0" dirty="0">
                <a:solidFill>
                  <a:srgbClr val="121212"/>
                </a:solidFill>
                <a:effectLst/>
                <a:latin typeface="-apple-system"/>
              </a:rPr>
              <a:t>完全兼容。</a:t>
            </a:r>
          </a:p>
          <a:p>
            <a:pPr marL="228600" indent="-228600" algn="l">
              <a:buFont typeface="+mj-lt"/>
              <a:buAutoNum type="arabicPeriod"/>
            </a:pPr>
            <a:r>
              <a:rPr lang="en-US" altLang="zh-CN" b="0" i="0" dirty="0">
                <a:solidFill>
                  <a:srgbClr val="121212"/>
                </a:solidFill>
                <a:effectLst/>
                <a:latin typeface="-apple-system"/>
              </a:rPr>
              <a:t>VESA</a:t>
            </a:r>
            <a:r>
              <a:rPr lang="zh-CN" altLang="en-US" b="0" i="0" dirty="0">
                <a:solidFill>
                  <a:srgbClr val="121212"/>
                </a:solidFill>
                <a:effectLst/>
                <a:latin typeface="-apple-system"/>
              </a:rPr>
              <a:t>：</a:t>
            </a:r>
            <a:r>
              <a:rPr lang="en-US" altLang="zh-CN" b="0" i="0" dirty="0">
                <a:solidFill>
                  <a:srgbClr val="121212"/>
                </a:solidFill>
                <a:effectLst/>
                <a:latin typeface="-apple-system"/>
              </a:rPr>
              <a:t>VESA</a:t>
            </a:r>
            <a:r>
              <a:rPr lang="zh-CN" altLang="en-US" b="0" i="0" dirty="0">
                <a:solidFill>
                  <a:srgbClr val="121212"/>
                </a:solidFill>
                <a:effectLst/>
                <a:latin typeface="-apple-system"/>
              </a:rPr>
              <a:t>（</a:t>
            </a:r>
            <a:r>
              <a:rPr lang="en-US" altLang="zh-CN" b="0" i="0" dirty="0">
                <a:solidFill>
                  <a:srgbClr val="121212"/>
                </a:solidFill>
                <a:effectLst/>
                <a:latin typeface="-apple-system"/>
              </a:rPr>
              <a:t>Video Electronics Standards Association</a:t>
            </a:r>
            <a:r>
              <a:rPr lang="zh-CN" altLang="en-US" b="0" i="0" dirty="0">
                <a:solidFill>
                  <a:srgbClr val="121212"/>
                </a:solidFill>
                <a:effectLst/>
                <a:latin typeface="-apple-system"/>
              </a:rPr>
              <a:t>，视频电子标准协会）总线是一个</a:t>
            </a:r>
            <a:r>
              <a:rPr lang="en-US" altLang="zh-CN" b="0" i="0" dirty="0">
                <a:solidFill>
                  <a:srgbClr val="121212"/>
                </a:solidFill>
                <a:effectLst/>
                <a:latin typeface="-apple-system"/>
              </a:rPr>
              <a:t>32</a:t>
            </a:r>
            <a:r>
              <a:rPr lang="zh-CN" altLang="en-US" b="0" i="0" dirty="0">
                <a:solidFill>
                  <a:srgbClr val="121212"/>
                </a:solidFill>
                <a:effectLst/>
                <a:latin typeface="-apple-system"/>
              </a:rPr>
              <a:t>位标准的计算机局部总线，是针对多媒体</a:t>
            </a:r>
            <a:r>
              <a:rPr lang="en-US" altLang="zh-CN" b="0" i="0" dirty="0">
                <a:solidFill>
                  <a:srgbClr val="121212"/>
                </a:solidFill>
                <a:effectLst/>
                <a:latin typeface="-apple-system"/>
              </a:rPr>
              <a:t>PC </a:t>
            </a:r>
            <a:r>
              <a:rPr lang="zh-CN" altLang="en-US" b="0" i="0" dirty="0">
                <a:solidFill>
                  <a:srgbClr val="121212"/>
                </a:solidFill>
                <a:effectLst/>
                <a:latin typeface="-apple-system"/>
              </a:rPr>
              <a:t>要求高速传送活动图像的大量数据应运而生的。</a:t>
            </a:r>
          </a:p>
          <a:p>
            <a:pPr marL="228600" indent="-228600" algn="l">
              <a:buFont typeface="+mj-lt"/>
              <a:buAutoNum type="arabicPeriod"/>
            </a:pPr>
            <a:r>
              <a:rPr lang="en-US" altLang="zh-CN" b="0" i="0" dirty="0">
                <a:solidFill>
                  <a:srgbClr val="121212"/>
                </a:solidFill>
                <a:effectLst/>
                <a:latin typeface="-apple-system"/>
              </a:rPr>
              <a:t>PCI</a:t>
            </a:r>
            <a:r>
              <a:rPr lang="zh-CN" altLang="en-US" b="0" i="0" dirty="0">
                <a:solidFill>
                  <a:srgbClr val="121212"/>
                </a:solidFill>
                <a:effectLst/>
                <a:latin typeface="-apple-system"/>
              </a:rPr>
              <a:t>：</a:t>
            </a:r>
            <a:r>
              <a:rPr lang="en-US" altLang="zh-CN" b="0" i="0" dirty="0">
                <a:solidFill>
                  <a:srgbClr val="121212"/>
                </a:solidFill>
                <a:effectLst/>
                <a:latin typeface="-apple-system"/>
              </a:rPr>
              <a:t>PCI</a:t>
            </a:r>
            <a:r>
              <a:rPr lang="zh-CN" altLang="en-US" b="0" i="0" dirty="0">
                <a:solidFill>
                  <a:srgbClr val="121212"/>
                </a:solidFill>
                <a:effectLst/>
                <a:latin typeface="-apple-system"/>
              </a:rPr>
              <a:t>（</a:t>
            </a:r>
            <a:r>
              <a:rPr lang="en-US" altLang="zh-CN" b="0" i="0" dirty="0">
                <a:solidFill>
                  <a:srgbClr val="121212"/>
                </a:solidFill>
                <a:effectLst/>
                <a:latin typeface="-apple-system"/>
              </a:rPr>
              <a:t>Peripheral Component Interconnect</a:t>
            </a:r>
            <a:r>
              <a:rPr lang="zh-CN" altLang="en-US" b="0" i="0" dirty="0">
                <a:solidFill>
                  <a:srgbClr val="121212"/>
                </a:solidFill>
                <a:effectLst/>
                <a:latin typeface="-apple-system"/>
              </a:rPr>
              <a:t>，外部设备互连）总线是高性能的</a:t>
            </a:r>
            <a:r>
              <a:rPr lang="en-US" altLang="zh-CN" b="0" i="0" dirty="0">
                <a:solidFill>
                  <a:srgbClr val="121212"/>
                </a:solidFill>
                <a:effectLst/>
                <a:latin typeface="-apple-system"/>
              </a:rPr>
              <a:t>32</a:t>
            </a:r>
            <a:r>
              <a:rPr lang="zh-CN" altLang="en-US" b="0" i="0" dirty="0">
                <a:solidFill>
                  <a:srgbClr val="121212"/>
                </a:solidFill>
                <a:effectLst/>
                <a:latin typeface="-apple-system"/>
              </a:rPr>
              <a:t>位或</a:t>
            </a:r>
            <a:r>
              <a:rPr lang="en-US" altLang="zh-CN" b="0" i="0" dirty="0">
                <a:solidFill>
                  <a:srgbClr val="121212"/>
                </a:solidFill>
                <a:effectLst/>
                <a:latin typeface="-apple-system"/>
              </a:rPr>
              <a:t>64</a:t>
            </a:r>
            <a:r>
              <a:rPr lang="zh-CN" altLang="en-US" b="0" i="0" dirty="0">
                <a:solidFill>
                  <a:srgbClr val="121212"/>
                </a:solidFill>
                <a:effectLst/>
                <a:latin typeface="-apple-system"/>
              </a:rPr>
              <a:t>位总线，是专为高度集成的外围部件、扩充插板和处理器</a:t>
            </a:r>
            <a:r>
              <a:rPr lang="en-US" altLang="zh-CN" b="0" i="0" dirty="0">
                <a:solidFill>
                  <a:srgbClr val="121212"/>
                </a:solidFill>
                <a:effectLst/>
                <a:latin typeface="-apple-system"/>
              </a:rPr>
              <a:t>/</a:t>
            </a:r>
            <a:r>
              <a:rPr lang="zh-CN" altLang="en-US" b="0" i="0" dirty="0">
                <a:solidFill>
                  <a:srgbClr val="121212"/>
                </a:solidFill>
                <a:effectLst/>
                <a:latin typeface="-apple-system"/>
              </a:rPr>
              <a:t>存储器系统设计的互连机制。目前常用的</a:t>
            </a:r>
            <a:r>
              <a:rPr lang="en-US" altLang="zh-CN" b="0" i="0" dirty="0">
                <a:solidFill>
                  <a:srgbClr val="121212"/>
                </a:solidFill>
                <a:effectLst/>
                <a:latin typeface="-apple-system"/>
              </a:rPr>
              <a:t>PCI</a:t>
            </a:r>
            <a:r>
              <a:rPr lang="zh-CN" altLang="en-US" b="0" i="0" dirty="0">
                <a:solidFill>
                  <a:srgbClr val="121212"/>
                </a:solidFill>
                <a:effectLst/>
                <a:latin typeface="-apple-system"/>
              </a:rPr>
              <a:t>适配器有显卡、声卡、网卡等。</a:t>
            </a:r>
            <a:r>
              <a:rPr lang="en-US" altLang="zh-CN" b="0" i="0" dirty="0">
                <a:solidFill>
                  <a:srgbClr val="121212"/>
                </a:solidFill>
                <a:effectLst/>
                <a:latin typeface="-apple-system"/>
              </a:rPr>
              <a:t>PCI</a:t>
            </a:r>
            <a:r>
              <a:rPr lang="zh-CN" altLang="en-US" b="0" i="0" dirty="0">
                <a:solidFill>
                  <a:srgbClr val="121212"/>
                </a:solidFill>
                <a:effectLst/>
                <a:latin typeface="-apple-system"/>
              </a:rPr>
              <a:t>总线支持即插即用。</a:t>
            </a:r>
            <a:r>
              <a:rPr lang="en-US" altLang="zh-CN" b="0" i="0" dirty="0">
                <a:solidFill>
                  <a:srgbClr val="121212"/>
                </a:solidFill>
                <a:effectLst/>
                <a:latin typeface="-apple-system"/>
              </a:rPr>
              <a:t>PCI</a:t>
            </a:r>
            <a:r>
              <a:rPr lang="zh-CN" altLang="en-US" b="0" i="0" dirty="0">
                <a:solidFill>
                  <a:srgbClr val="121212"/>
                </a:solidFill>
                <a:effectLst/>
                <a:latin typeface="-apple-system"/>
              </a:rPr>
              <a:t>总线是一个与处理器时钟频率无关的高速外围总线，属于局部总线。</a:t>
            </a:r>
            <a:r>
              <a:rPr lang="en-US" altLang="zh-CN" b="0" i="0" dirty="0">
                <a:solidFill>
                  <a:srgbClr val="121212"/>
                </a:solidFill>
                <a:effectLst/>
                <a:latin typeface="-apple-system"/>
              </a:rPr>
              <a:t>PCI</a:t>
            </a:r>
            <a:r>
              <a:rPr lang="zh-CN" altLang="en-US" b="0" i="0" dirty="0">
                <a:solidFill>
                  <a:srgbClr val="121212"/>
                </a:solidFill>
                <a:effectLst/>
                <a:latin typeface="-apple-system"/>
              </a:rPr>
              <a:t>总线可通过桥连接实现多层</a:t>
            </a:r>
            <a:r>
              <a:rPr lang="en-US" altLang="zh-CN" b="0" i="0" dirty="0">
                <a:solidFill>
                  <a:srgbClr val="121212"/>
                </a:solidFill>
                <a:effectLst/>
                <a:latin typeface="-apple-system"/>
              </a:rPr>
              <a:t>PCI</a:t>
            </a:r>
            <a:r>
              <a:rPr lang="zh-CN" altLang="en-US" b="0" i="0" dirty="0">
                <a:solidFill>
                  <a:srgbClr val="121212"/>
                </a:solidFill>
                <a:effectLst/>
                <a:latin typeface="-apple-system"/>
              </a:rPr>
              <a:t>总线。</a:t>
            </a:r>
          </a:p>
          <a:p>
            <a:pPr marL="228600" indent="-228600" algn="l">
              <a:buFont typeface="+mj-lt"/>
              <a:buAutoNum type="arabicPeriod"/>
            </a:pPr>
            <a:r>
              <a:rPr lang="en-US" altLang="zh-CN" b="0" i="0" dirty="0">
                <a:solidFill>
                  <a:srgbClr val="121212"/>
                </a:solidFill>
                <a:effectLst/>
                <a:latin typeface="-apple-system"/>
              </a:rPr>
              <a:t>PCI-Express</a:t>
            </a:r>
            <a:r>
              <a:rPr lang="zh-CN" altLang="en-US" b="0" i="0" dirty="0">
                <a:solidFill>
                  <a:srgbClr val="121212"/>
                </a:solidFill>
                <a:effectLst/>
                <a:latin typeface="-apple-system"/>
              </a:rPr>
              <a:t>（</a:t>
            </a:r>
            <a:r>
              <a:rPr lang="en-US" altLang="zh-CN" b="0" i="0" dirty="0">
                <a:solidFill>
                  <a:srgbClr val="121212"/>
                </a:solidFill>
                <a:effectLst/>
                <a:latin typeface="-apple-system"/>
              </a:rPr>
              <a:t>PCI-E</a:t>
            </a:r>
            <a:r>
              <a:rPr lang="zh-CN" altLang="en-US" b="0" i="0" dirty="0">
                <a:solidFill>
                  <a:srgbClr val="121212"/>
                </a:solidFill>
                <a:effectLst/>
                <a:latin typeface="-apple-system"/>
              </a:rPr>
              <a:t>）：</a:t>
            </a:r>
            <a:r>
              <a:rPr lang="en-US" altLang="zh-CN" b="0" i="0" dirty="0">
                <a:solidFill>
                  <a:srgbClr val="121212"/>
                </a:solidFill>
                <a:effectLst/>
                <a:latin typeface="-apple-system"/>
              </a:rPr>
              <a:t>PCI-Express</a:t>
            </a:r>
            <a:r>
              <a:rPr lang="zh-CN" altLang="en-US" b="0" i="0" dirty="0">
                <a:solidFill>
                  <a:srgbClr val="121212"/>
                </a:solidFill>
                <a:effectLst/>
                <a:latin typeface="-apple-system"/>
              </a:rPr>
              <a:t>是最新的总线和接口标准，它将全面取代现行的</a:t>
            </a:r>
            <a:r>
              <a:rPr lang="en-US" altLang="zh-CN" b="0" i="0" dirty="0">
                <a:solidFill>
                  <a:srgbClr val="121212"/>
                </a:solidFill>
                <a:effectLst/>
                <a:latin typeface="-apple-system"/>
              </a:rPr>
              <a:t>PC</a:t>
            </a:r>
            <a:r>
              <a:rPr lang="zh-CN" altLang="en-US" b="0" i="0" dirty="0">
                <a:solidFill>
                  <a:srgbClr val="121212"/>
                </a:solidFill>
                <a:effectLst/>
                <a:latin typeface="-apple-system"/>
              </a:rPr>
              <a:t>和</a:t>
            </a:r>
            <a:r>
              <a:rPr lang="en-US" altLang="zh-CN" b="0" i="0" dirty="0">
                <a:solidFill>
                  <a:srgbClr val="121212"/>
                </a:solidFill>
                <a:effectLst/>
                <a:latin typeface="-apple-system"/>
              </a:rPr>
              <a:t>AGP</a:t>
            </a:r>
            <a:r>
              <a:rPr lang="zh-CN" altLang="en-US" b="0" i="0" dirty="0">
                <a:solidFill>
                  <a:srgbClr val="121212"/>
                </a:solidFill>
                <a:effectLst/>
                <a:latin typeface="-apple-system"/>
              </a:rPr>
              <a:t>，最终统一总线标准。</a:t>
            </a:r>
          </a:p>
          <a:p>
            <a:pPr marL="228600" indent="-228600" algn="l">
              <a:buFont typeface="+mj-lt"/>
              <a:buAutoNum type="arabicPeriod"/>
            </a:pPr>
            <a:r>
              <a:rPr lang="en-US" altLang="zh-CN" b="0" i="0" dirty="0">
                <a:solidFill>
                  <a:srgbClr val="121212"/>
                </a:solidFill>
                <a:effectLst/>
                <a:latin typeface="-apple-system"/>
              </a:rPr>
              <a:t>AGP</a:t>
            </a:r>
            <a:r>
              <a:rPr lang="zh-CN" altLang="en-US" b="0" i="0" dirty="0">
                <a:solidFill>
                  <a:srgbClr val="121212"/>
                </a:solidFill>
                <a:effectLst/>
                <a:latin typeface="-apple-system"/>
              </a:rPr>
              <a:t>：</a:t>
            </a:r>
            <a:r>
              <a:rPr lang="en-US" altLang="zh-CN" b="0" i="0" dirty="0">
                <a:solidFill>
                  <a:srgbClr val="121212"/>
                </a:solidFill>
                <a:effectLst/>
                <a:latin typeface="-apple-system"/>
              </a:rPr>
              <a:t>AGP</a:t>
            </a:r>
            <a:r>
              <a:rPr lang="zh-CN" altLang="en-US" b="0" i="0" dirty="0">
                <a:solidFill>
                  <a:srgbClr val="121212"/>
                </a:solidFill>
                <a:effectLst/>
                <a:latin typeface="-apple-system"/>
              </a:rPr>
              <a:t>（</a:t>
            </a:r>
            <a:r>
              <a:rPr lang="en-US" altLang="zh-CN" b="0" i="0" dirty="0">
                <a:solidFill>
                  <a:srgbClr val="121212"/>
                </a:solidFill>
                <a:effectLst/>
                <a:latin typeface="-apple-system"/>
              </a:rPr>
              <a:t>Accelerated Graphics Port</a:t>
            </a:r>
            <a:r>
              <a:rPr lang="zh-CN" altLang="en-US" b="0" i="0" dirty="0">
                <a:solidFill>
                  <a:srgbClr val="121212"/>
                </a:solidFill>
                <a:effectLst/>
                <a:latin typeface="-apple-system"/>
              </a:rPr>
              <a:t>，加速图形接口）是一种视频接口标准，专用于连接主存和图形存储器，属于局部总线。</a:t>
            </a:r>
            <a:r>
              <a:rPr lang="en-US" altLang="zh-CN" b="0" i="0" dirty="0">
                <a:solidFill>
                  <a:srgbClr val="121212"/>
                </a:solidFill>
                <a:effectLst/>
                <a:latin typeface="-apple-system"/>
              </a:rPr>
              <a:t>AGP</a:t>
            </a:r>
            <a:r>
              <a:rPr lang="zh-CN" altLang="en-US" b="0" i="0" dirty="0">
                <a:solidFill>
                  <a:srgbClr val="121212"/>
                </a:solidFill>
                <a:effectLst/>
                <a:latin typeface="-apple-system"/>
              </a:rPr>
              <a:t>技术为传输视频和三维图形数据提供了切实可行的解决方案。</a:t>
            </a:r>
          </a:p>
          <a:p>
            <a:pPr marL="228600" indent="-228600" algn="l">
              <a:buFont typeface="+mj-lt"/>
              <a:buAutoNum type="arabicPeriod"/>
            </a:pPr>
            <a:r>
              <a:rPr lang="en-US" altLang="zh-CN" b="0" i="0" dirty="0">
                <a:solidFill>
                  <a:srgbClr val="121212"/>
                </a:solidFill>
                <a:effectLst/>
                <a:latin typeface="-apple-system"/>
              </a:rPr>
              <a:t>RS-232C</a:t>
            </a:r>
            <a:r>
              <a:rPr lang="zh-CN" altLang="en-US" b="0" i="0" dirty="0">
                <a:solidFill>
                  <a:srgbClr val="121212"/>
                </a:solidFill>
                <a:effectLst/>
                <a:latin typeface="-apple-system"/>
              </a:rPr>
              <a:t>：是</a:t>
            </a:r>
            <a:r>
              <a:rPr lang="en-US" altLang="zh-CN" b="0" i="0" dirty="0">
                <a:solidFill>
                  <a:srgbClr val="121212"/>
                </a:solidFill>
                <a:effectLst/>
                <a:latin typeface="-apple-system"/>
              </a:rPr>
              <a:t>RS-232C</a:t>
            </a:r>
            <a:r>
              <a:rPr lang="zh-CN" altLang="en-US" b="0" i="0" dirty="0">
                <a:solidFill>
                  <a:srgbClr val="121212"/>
                </a:solidFill>
                <a:effectLst/>
                <a:latin typeface="-apple-system"/>
              </a:rPr>
              <a:t>（</a:t>
            </a:r>
            <a:r>
              <a:rPr lang="en-US" altLang="zh-CN" b="0" i="0" dirty="0">
                <a:solidFill>
                  <a:srgbClr val="121212"/>
                </a:solidFill>
                <a:effectLst/>
                <a:latin typeface="-apple-system"/>
              </a:rPr>
              <a:t>Recommended Standard</a:t>
            </a:r>
            <a:r>
              <a:rPr lang="zh-CN" altLang="en-US" b="0" i="0" dirty="0">
                <a:solidFill>
                  <a:srgbClr val="121212"/>
                </a:solidFill>
                <a:effectLst/>
                <a:latin typeface="-apple-system"/>
              </a:rPr>
              <a:t>，</a:t>
            </a:r>
            <a:r>
              <a:rPr lang="en-US" altLang="zh-CN" b="0" i="0" dirty="0">
                <a:solidFill>
                  <a:srgbClr val="121212"/>
                </a:solidFill>
                <a:effectLst/>
                <a:latin typeface="-apple-system"/>
              </a:rPr>
              <a:t>RS</a:t>
            </a:r>
            <a:r>
              <a:rPr lang="zh-CN" altLang="en-US" b="0" i="0" dirty="0">
                <a:solidFill>
                  <a:srgbClr val="121212"/>
                </a:solidFill>
                <a:effectLst/>
                <a:latin typeface="-apple-system"/>
              </a:rPr>
              <a:t>）是由美国电子工业协会（</a:t>
            </a:r>
            <a:r>
              <a:rPr lang="en-US" altLang="zh-CN" b="0" i="0" dirty="0">
                <a:solidFill>
                  <a:srgbClr val="121212"/>
                </a:solidFill>
                <a:effectLst/>
                <a:latin typeface="-apple-system"/>
              </a:rPr>
              <a:t>EIA</a:t>
            </a:r>
            <a:r>
              <a:rPr lang="zh-CN" altLang="en-US" b="0" i="0" dirty="0">
                <a:solidFill>
                  <a:srgbClr val="121212"/>
                </a:solidFill>
                <a:effectLst/>
                <a:latin typeface="-apple-system"/>
              </a:rPr>
              <a:t>）推荐的一种串行通信总线，是应用于串行二进制交换的数据终端设备（</a:t>
            </a:r>
            <a:r>
              <a:rPr lang="en-US" altLang="zh-CN" b="0" i="0" dirty="0">
                <a:solidFill>
                  <a:srgbClr val="121212"/>
                </a:solidFill>
                <a:effectLst/>
                <a:latin typeface="-apple-system"/>
              </a:rPr>
              <a:t>DTE</a:t>
            </a:r>
            <a:r>
              <a:rPr lang="zh-CN" altLang="en-US" b="0" i="0" dirty="0">
                <a:solidFill>
                  <a:srgbClr val="121212"/>
                </a:solidFill>
                <a:effectLst/>
                <a:latin typeface="-apple-system"/>
              </a:rPr>
              <a:t>）和数据通信设备（</a:t>
            </a:r>
            <a:r>
              <a:rPr lang="en-US" altLang="zh-CN" b="0" i="0" dirty="0">
                <a:solidFill>
                  <a:srgbClr val="121212"/>
                </a:solidFill>
                <a:effectLst/>
                <a:latin typeface="-apple-system"/>
              </a:rPr>
              <a:t>DCE</a:t>
            </a:r>
            <a:r>
              <a:rPr lang="zh-CN" altLang="en-US" b="0" i="0" dirty="0">
                <a:solidFill>
                  <a:srgbClr val="121212"/>
                </a:solidFill>
                <a:effectLst/>
                <a:latin typeface="-apple-system"/>
              </a:rPr>
              <a:t>）之间的标准接口。</a:t>
            </a:r>
          </a:p>
          <a:p>
            <a:pPr marL="228600" indent="-228600" algn="l">
              <a:buFont typeface="+mj-lt"/>
              <a:buAutoNum type="arabicPeriod"/>
            </a:pPr>
            <a:r>
              <a:rPr lang="en-US" altLang="zh-CN" b="0" i="0" dirty="0">
                <a:solidFill>
                  <a:srgbClr val="121212"/>
                </a:solidFill>
                <a:effectLst/>
                <a:latin typeface="-apple-system"/>
              </a:rPr>
              <a:t>USB</a:t>
            </a:r>
            <a:r>
              <a:rPr lang="zh-CN" altLang="en-US" b="0" i="0" dirty="0">
                <a:solidFill>
                  <a:srgbClr val="121212"/>
                </a:solidFill>
                <a:effectLst/>
                <a:latin typeface="-apple-system"/>
              </a:rPr>
              <a:t>：</a:t>
            </a:r>
            <a:r>
              <a:rPr lang="en-US" altLang="zh-CN" b="0" i="0" dirty="0">
                <a:solidFill>
                  <a:srgbClr val="121212"/>
                </a:solidFill>
                <a:effectLst/>
                <a:latin typeface="-apple-system"/>
              </a:rPr>
              <a:t>USB</a:t>
            </a:r>
            <a:r>
              <a:rPr lang="zh-CN" altLang="en-US" b="0" i="0" dirty="0">
                <a:solidFill>
                  <a:srgbClr val="121212"/>
                </a:solidFill>
                <a:effectLst/>
                <a:latin typeface="-apple-system"/>
              </a:rPr>
              <a:t>（</a:t>
            </a:r>
            <a:r>
              <a:rPr lang="en-US" altLang="zh-CN" b="0" i="0" dirty="0">
                <a:solidFill>
                  <a:srgbClr val="121212"/>
                </a:solidFill>
                <a:effectLst/>
                <a:latin typeface="-apple-system"/>
              </a:rPr>
              <a:t>Universal Serial Bus</a:t>
            </a:r>
            <a:r>
              <a:rPr lang="zh-CN" altLang="en-US" b="0" i="0" dirty="0">
                <a:solidFill>
                  <a:srgbClr val="121212"/>
                </a:solidFill>
                <a:effectLst/>
                <a:latin typeface="-apple-system"/>
              </a:rPr>
              <a:t>，通用串行总线）是一种连接外部设备的</a:t>
            </a:r>
            <a:r>
              <a:rPr lang="en-US" altLang="zh-CN" b="0" i="0" dirty="0">
                <a:solidFill>
                  <a:srgbClr val="121212"/>
                </a:solidFill>
                <a:effectLst/>
                <a:latin typeface="-apple-system"/>
              </a:rPr>
              <a:t>I/O</a:t>
            </a:r>
            <a:r>
              <a:rPr lang="zh-CN" altLang="en-US" b="0" i="0" dirty="0">
                <a:solidFill>
                  <a:srgbClr val="121212"/>
                </a:solidFill>
                <a:effectLst/>
                <a:latin typeface="-apple-system"/>
              </a:rPr>
              <a:t>总线，属于设备总线。具有即插即用、热插拔等优点，有很强的连接能力。</a:t>
            </a:r>
          </a:p>
        </p:txBody>
      </p:sp>
      <p:sp>
        <p:nvSpPr>
          <p:cNvPr id="4" name="灯片编号占位符 3"/>
          <p:cNvSpPr>
            <a:spLocks noGrp="1"/>
          </p:cNvSpPr>
          <p:nvPr>
            <p:ph type="sldNum" sz="quarter" idx="5"/>
          </p:nvPr>
        </p:nvSpPr>
        <p:spPr/>
        <p:txBody>
          <a:bodyPr/>
          <a:lstStyle/>
          <a:p>
            <a:fld id="{C3A75D0D-748D-4731-9D35-F05D9AC06F31}" type="slidenum">
              <a:rPr lang="zh-CN" altLang="en-US" smtClean="0"/>
              <a:t>34</a:t>
            </a:fld>
            <a:endParaRPr lang="zh-CN" altLang="en-US"/>
          </a:p>
        </p:txBody>
      </p:sp>
    </p:spTree>
    <p:extLst>
      <p:ext uri="{BB962C8B-B14F-4D97-AF65-F5344CB8AC3E}">
        <p14:creationId xmlns:p14="http://schemas.microsoft.com/office/powerpoint/2010/main" val="11821912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Arial" panose="020B0604020202020204" pitchFamily="34" charset="0"/>
            </a:endParaRPr>
          </a:p>
        </p:txBody>
      </p:sp>
      <p:sp>
        <p:nvSpPr>
          <p:cNvPr id="4" name="灯片编号占位符 3"/>
          <p:cNvSpPr>
            <a:spLocks noGrp="1"/>
          </p:cNvSpPr>
          <p:nvPr>
            <p:ph type="sldNum" sz="quarter" idx="5"/>
          </p:nvPr>
        </p:nvSpPr>
        <p:spPr/>
        <p:txBody>
          <a:bodyPr/>
          <a:lstStyle/>
          <a:p>
            <a:fld id="{C3A75D0D-748D-4731-9D35-F05D9AC06F31}" type="slidenum">
              <a:rPr lang="zh-CN" altLang="en-US" smtClean="0"/>
              <a:t>35</a:t>
            </a:fld>
            <a:endParaRPr lang="zh-CN" altLang="en-US"/>
          </a:p>
        </p:txBody>
      </p:sp>
    </p:spTree>
    <p:extLst>
      <p:ext uri="{BB962C8B-B14F-4D97-AF65-F5344CB8AC3E}">
        <p14:creationId xmlns:p14="http://schemas.microsoft.com/office/powerpoint/2010/main" val="13701912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Arial" panose="020B0604020202020204" pitchFamily="34" charset="0"/>
            </a:endParaRPr>
          </a:p>
        </p:txBody>
      </p:sp>
      <p:sp>
        <p:nvSpPr>
          <p:cNvPr id="4" name="灯片编号占位符 3"/>
          <p:cNvSpPr>
            <a:spLocks noGrp="1"/>
          </p:cNvSpPr>
          <p:nvPr>
            <p:ph type="sldNum" sz="quarter" idx="5"/>
          </p:nvPr>
        </p:nvSpPr>
        <p:spPr/>
        <p:txBody>
          <a:bodyPr/>
          <a:lstStyle/>
          <a:p>
            <a:fld id="{C3A75D0D-748D-4731-9D35-F05D9AC06F31}" type="slidenum">
              <a:rPr lang="zh-CN" altLang="en-US" smtClean="0"/>
              <a:t>36</a:t>
            </a:fld>
            <a:endParaRPr lang="zh-CN" altLang="en-US"/>
          </a:p>
        </p:txBody>
      </p:sp>
    </p:spTree>
    <p:extLst>
      <p:ext uri="{BB962C8B-B14F-4D97-AF65-F5344CB8AC3E}">
        <p14:creationId xmlns:p14="http://schemas.microsoft.com/office/powerpoint/2010/main" val="12743687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Arial" panose="020B0604020202020204" pitchFamily="34" charset="0"/>
            </a:endParaRPr>
          </a:p>
        </p:txBody>
      </p:sp>
      <p:sp>
        <p:nvSpPr>
          <p:cNvPr id="4" name="灯片编号占位符 3"/>
          <p:cNvSpPr>
            <a:spLocks noGrp="1"/>
          </p:cNvSpPr>
          <p:nvPr>
            <p:ph type="sldNum" sz="quarter" idx="5"/>
          </p:nvPr>
        </p:nvSpPr>
        <p:spPr/>
        <p:txBody>
          <a:bodyPr/>
          <a:lstStyle/>
          <a:p>
            <a:fld id="{C3A75D0D-748D-4731-9D35-F05D9AC06F31}" type="slidenum">
              <a:rPr lang="zh-CN" altLang="en-US" smtClean="0"/>
              <a:t>37</a:t>
            </a:fld>
            <a:endParaRPr lang="zh-CN" altLang="en-US"/>
          </a:p>
        </p:txBody>
      </p:sp>
    </p:spTree>
    <p:extLst>
      <p:ext uri="{BB962C8B-B14F-4D97-AF65-F5344CB8AC3E}">
        <p14:creationId xmlns:p14="http://schemas.microsoft.com/office/powerpoint/2010/main" val="19436198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Arial" panose="020B0604020202020204" pitchFamily="34" charset="0"/>
            </a:endParaRPr>
          </a:p>
        </p:txBody>
      </p:sp>
      <p:sp>
        <p:nvSpPr>
          <p:cNvPr id="4" name="灯片编号占位符 3"/>
          <p:cNvSpPr>
            <a:spLocks noGrp="1"/>
          </p:cNvSpPr>
          <p:nvPr>
            <p:ph type="sldNum" sz="quarter" idx="5"/>
          </p:nvPr>
        </p:nvSpPr>
        <p:spPr/>
        <p:txBody>
          <a:bodyPr/>
          <a:lstStyle/>
          <a:p>
            <a:fld id="{C3A75D0D-748D-4731-9D35-F05D9AC06F31}" type="slidenum">
              <a:rPr lang="zh-CN" altLang="en-US" smtClean="0"/>
              <a:t>38</a:t>
            </a:fld>
            <a:endParaRPr lang="zh-CN" altLang="en-US"/>
          </a:p>
        </p:txBody>
      </p:sp>
    </p:spTree>
    <p:extLst>
      <p:ext uri="{BB962C8B-B14F-4D97-AF65-F5344CB8AC3E}">
        <p14:creationId xmlns:p14="http://schemas.microsoft.com/office/powerpoint/2010/main" val="15320804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Arial" panose="020B0604020202020204" pitchFamily="34" charset="0"/>
            </a:endParaRPr>
          </a:p>
        </p:txBody>
      </p:sp>
      <p:sp>
        <p:nvSpPr>
          <p:cNvPr id="4" name="灯片编号占位符 3"/>
          <p:cNvSpPr>
            <a:spLocks noGrp="1"/>
          </p:cNvSpPr>
          <p:nvPr>
            <p:ph type="sldNum" sz="quarter" idx="5"/>
          </p:nvPr>
        </p:nvSpPr>
        <p:spPr/>
        <p:txBody>
          <a:bodyPr/>
          <a:lstStyle/>
          <a:p>
            <a:fld id="{C3A75D0D-748D-4731-9D35-F05D9AC06F31}" type="slidenum">
              <a:rPr lang="zh-CN" altLang="en-US" smtClean="0"/>
              <a:t>39</a:t>
            </a:fld>
            <a:endParaRPr lang="zh-CN" altLang="en-US"/>
          </a:p>
        </p:txBody>
      </p:sp>
    </p:spTree>
    <p:extLst>
      <p:ext uri="{BB962C8B-B14F-4D97-AF65-F5344CB8AC3E}">
        <p14:creationId xmlns:p14="http://schemas.microsoft.com/office/powerpoint/2010/main" val="532272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b="1" dirty="0">
                <a:solidFill>
                  <a:prstClr val="black"/>
                </a:solidFill>
                <a:latin typeface="微软雅黑" panose="020B0503020204020204" pitchFamily="34" charset="-122"/>
                <a:ea typeface="微软雅黑" panose="020B0503020204020204" pitchFamily="34" charset="-122"/>
              </a:rPr>
              <a:t>中断处理</a:t>
            </a:r>
            <a:r>
              <a:rPr lang="zh-CN" altLang="en-US" sz="1200" dirty="0">
                <a:solidFill>
                  <a:prstClr val="black"/>
                </a:solidFill>
                <a:latin typeface="微软雅黑" panose="020B0503020204020204" pitchFamily="34" charset="-122"/>
                <a:ea typeface="微软雅黑" panose="020B0503020204020204" pitchFamily="34" charset="-122"/>
              </a:rPr>
              <a:t>：管理总线及输入输出；处理异常情况和特殊请求。</a:t>
            </a:r>
            <a:endParaRPr lang="en-US" altLang="zh-CN" sz="1200" dirty="0">
              <a:solidFill>
                <a:prstClr val="black"/>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C3A75D0D-748D-4731-9D35-F05D9AC06F31}" type="slidenum">
              <a:rPr lang="zh-CN" altLang="en-US" smtClean="0"/>
              <a:t>4</a:t>
            </a:fld>
            <a:endParaRPr lang="zh-CN" altLang="en-US"/>
          </a:p>
        </p:txBody>
      </p:sp>
    </p:spTree>
    <p:extLst>
      <p:ext uri="{BB962C8B-B14F-4D97-AF65-F5344CB8AC3E}">
        <p14:creationId xmlns:p14="http://schemas.microsoft.com/office/powerpoint/2010/main" val="17360973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Arial" panose="020B0604020202020204" pitchFamily="34" charset="0"/>
            </a:endParaRPr>
          </a:p>
        </p:txBody>
      </p:sp>
      <p:sp>
        <p:nvSpPr>
          <p:cNvPr id="4" name="灯片编号占位符 3"/>
          <p:cNvSpPr>
            <a:spLocks noGrp="1"/>
          </p:cNvSpPr>
          <p:nvPr>
            <p:ph type="sldNum" sz="quarter" idx="5"/>
          </p:nvPr>
        </p:nvSpPr>
        <p:spPr/>
        <p:txBody>
          <a:bodyPr/>
          <a:lstStyle/>
          <a:p>
            <a:fld id="{C3A75D0D-748D-4731-9D35-F05D9AC06F31}" type="slidenum">
              <a:rPr lang="zh-CN" altLang="en-US" smtClean="0"/>
              <a:t>40</a:t>
            </a:fld>
            <a:endParaRPr lang="zh-CN" altLang="en-US"/>
          </a:p>
        </p:txBody>
      </p:sp>
    </p:spTree>
    <p:extLst>
      <p:ext uri="{BB962C8B-B14F-4D97-AF65-F5344CB8AC3E}">
        <p14:creationId xmlns:p14="http://schemas.microsoft.com/office/powerpoint/2010/main" val="576181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solidFill>
                <a:prstClr val="black"/>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C3A75D0D-748D-4731-9D35-F05D9AC06F31}" type="slidenum">
              <a:rPr lang="zh-CN" altLang="en-US" smtClean="0"/>
              <a:t>5</a:t>
            </a:fld>
            <a:endParaRPr lang="zh-CN" altLang="en-US"/>
          </a:p>
        </p:txBody>
      </p:sp>
    </p:spTree>
    <p:extLst>
      <p:ext uri="{BB962C8B-B14F-4D97-AF65-F5344CB8AC3E}">
        <p14:creationId xmlns:p14="http://schemas.microsoft.com/office/powerpoint/2010/main" val="3150793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a:solidFill>
                  <a:prstClr val="black"/>
                </a:solidFill>
                <a:latin typeface="微软雅黑" panose="020B0503020204020204" pitchFamily="34" charset="-122"/>
                <a:ea typeface="微软雅黑" panose="020B0503020204020204" pitchFamily="34" charset="-122"/>
              </a:rPr>
              <a:t>智能物联讲到这</a:t>
            </a:r>
            <a:endParaRPr lang="en-US" altLang="zh-CN" sz="1200" dirty="0">
              <a:solidFill>
                <a:prstClr val="black"/>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C3A75D0D-748D-4731-9D35-F05D9AC06F31}" type="slidenum">
              <a:rPr lang="zh-CN" altLang="en-US" smtClean="0"/>
              <a:t>6</a:t>
            </a:fld>
            <a:endParaRPr lang="zh-CN" altLang="en-US"/>
          </a:p>
        </p:txBody>
      </p:sp>
    </p:spTree>
    <p:extLst>
      <p:ext uri="{BB962C8B-B14F-4D97-AF65-F5344CB8AC3E}">
        <p14:creationId xmlns:p14="http://schemas.microsoft.com/office/powerpoint/2010/main" val="2588544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solidFill>
                <a:prstClr val="black"/>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C3A75D0D-748D-4731-9D35-F05D9AC06F31}" type="slidenum">
              <a:rPr lang="zh-CN" altLang="en-US" smtClean="0"/>
              <a:t>7</a:t>
            </a:fld>
            <a:endParaRPr lang="zh-CN" altLang="en-US"/>
          </a:p>
        </p:txBody>
      </p:sp>
    </p:spTree>
    <p:extLst>
      <p:ext uri="{BB962C8B-B14F-4D97-AF65-F5344CB8AC3E}">
        <p14:creationId xmlns:p14="http://schemas.microsoft.com/office/powerpoint/2010/main" val="4277094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solidFill>
                <a:prstClr val="black"/>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C3A75D0D-748D-4731-9D35-F05D9AC06F31}" type="slidenum">
              <a:rPr lang="zh-CN" altLang="en-US" smtClean="0"/>
              <a:t>8</a:t>
            </a:fld>
            <a:endParaRPr lang="zh-CN" altLang="en-US"/>
          </a:p>
        </p:txBody>
      </p:sp>
    </p:spTree>
    <p:extLst>
      <p:ext uri="{BB962C8B-B14F-4D97-AF65-F5344CB8AC3E}">
        <p14:creationId xmlns:p14="http://schemas.microsoft.com/office/powerpoint/2010/main" val="15066992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dirty="0">
                <a:solidFill>
                  <a:prstClr val="black"/>
                </a:solidFill>
                <a:latin typeface="微软雅黑" panose="020B0503020204020204" pitchFamily="34" charset="-122"/>
                <a:ea typeface="微软雅黑" panose="020B0503020204020204" pitchFamily="34" charset="-122"/>
              </a:rPr>
              <a:t>外围设备种类繁多，速度各异，不能直接连接到</a:t>
            </a:r>
            <a:r>
              <a:rPr lang="en-US" altLang="zh-CN" sz="1200" dirty="0">
                <a:solidFill>
                  <a:prstClr val="black"/>
                </a:solidFill>
                <a:latin typeface="微软雅黑" panose="020B0503020204020204" pitchFamily="34" charset="-122"/>
                <a:ea typeface="微软雅黑" panose="020B0503020204020204" pitchFamily="34" charset="-122"/>
              </a:rPr>
              <a:t>CPU</a:t>
            </a:r>
            <a:r>
              <a:rPr lang="zh-CN" altLang="en-US" sz="1200" dirty="0">
                <a:solidFill>
                  <a:prstClr val="black"/>
                </a:solidFill>
                <a:latin typeface="微软雅黑" panose="020B0503020204020204" pitchFamily="34" charset="-122"/>
                <a:ea typeface="微软雅黑" panose="020B0503020204020204" pitchFamily="34" charset="-122"/>
              </a:rPr>
              <a:t>上，需要通过适配器连接，以实现高速</a:t>
            </a:r>
            <a:r>
              <a:rPr lang="en-US" altLang="zh-CN" sz="1200" dirty="0">
                <a:solidFill>
                  <a:prstClr val="black"/>
                </a:solidFill>
                <a:latin typeface="微软雅黑" panose="020B0503020204020204" pitchFamily="34" charset="-122"/>
                <a:ea typeface="微软雅黑" panose="020B0503020204020204" pitchFamily="34" charset="-122"/>
              </a:rPr>
              <a:t>CPU</a:t>
            </a:r>
            <a:r>
              <a:rPr lang="zh-CN" altLang="en-US" sz="1200" dirty="0">
                <a:solidFill>
                  <a:prstClr val="black"/>
                </a:solidFill>
                <a:latin typeface="微软雅黑" panose="020B0503020204020204" pitchFamily="34" charset="-122"/>
                <a:ea typeface="微软雅黑" panose="020B0503020204020204" pitchFamily="34" charset="-122"/>
              </a:rPr>
              <a:t>与低速外设之间速度的匹配和同步，以及数据传送和控制。</a:t>
            </a:r>
          </a:p>
        </p:txBody>
      </p:sp>
      <p:sp>
        <p:nvSpPr>
          <p:cNvPr id="4" name="灯片编号占位符 3"/>
          <p:cNvSpPr>
            <a:spLocks noGrp="1"/>
          </p:cNvSpPr>
          <p:nvPr>
            <p:ph type="sldNum" sz="quarter" idx="5"/>
          </p:nvPr>
        </p:nvSpPr>
        <p:spPr/>
        <p:txBody>
          <a:bodyPr/>
          <a:lstStyle/>
          <a:p>
            <a:fld id="{C3A75D0D-748D-4731-9D35-F05D9AC06F31}" type="slidenum">
              <a:rPr lang="zh-CN" altLang="en-US" smtClean="0"/>
              <a:t>9</a:t>
            </a:fld>
            <a:endParaRPr lang="zh-CN" altLang="en-US"/>
          </a:p>
        </p:txBody>
      </p:sp>
    </p:spTree>
    <p:extLst>
      <p:ext uri="{BB962C8B-B14F-4D97-AF65-F5344CB8AC3E}">
        <p14:creationId xmlns:p14="http://schemas.microsoft.com/office/powerpoint/2010/main" val="2598755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A7A21BD3-0100-4324-A97A-59EED3E161D7}" type="datetimeFigureOut">
              <a:rPr lang="zh-CN" altLang="en-US" smtClean="0"/>
              <a:t>2023-04-27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A729737-DF5C-40F1-973C-ACDFB18D84FB}" type="slidenum">
              <a:rPr lang="zh-CN" altLang="en-US" smtClean="0"/>
              <a:t>‹#›</a:t>
            </a:fld>
            <a:endParaRPr lang="zh-CN" altLang="en-US"/>
          </a:p>
        </p:txBody>
      </p:sp>
    </p:spTree>
    <p:extLst>
      <p:ext uri="{BB962C8B-B14F-4D97-AF65-F5344CB8AC3E}">
        <p14:creationId xmlns:p14="http://schemas.microsoft.com/office/powerpoint/2010/main" val="977343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A7A21BD3-0100-4324-A97A-59EED3E161D7}" type="datetimeFigureOut">
              <a:rPr lang="zh-CN" altLang="en-US" smtClean="0"/>
              <a:t>2023-04-27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A729737-DF5C-40F1-973C-ACDFB18D84FB}" type="slidenum">
              <a:rPr lang="zh-CN" altLang="en-US" smtClean="0"/>
              <a:t>‹#›</a:t>
            </a:fld>
            <a:endParaRPr lang="zh-CN" altLang="en-US"/>
          </a:p>
        </p:txBody>
      </p:sp>
    </p:spTree>
    <p:extLst>
      <p:ext uri="{BB962C8B-B14F-4D97-AF65-F5344CB8AC3E}">
        <p14:creationId xmlns:p14="http://schemas.microsoft.com/office/powerpoint/2010/main" val="1852067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A7A21BD3-0100-4324-A97A-59EED3E161D7}" type="datetimeFigureOut">
              <a:rPr lang="zh-CN" altLang="en-US" smtClean="0"/>
              <a:t>2023-04-27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A729737-DF5C-40F1-973C-ACDFB18D84FB}" type="slidenum">
              <a:rPr lang="zh-CN" altLang="en-US" smtClean="0"/>
              <a:t>‹#›</a:t>
            </a:fld>
            <a:endParaRPr lang="zh-CN" altLang="en-US"/>
          </a:p>
        </p:txBody>
      </p:sp>
    </p:spTree>
    <p:extLst>
      <p:ext uri="{BB962C8B-B14F-4D97-AF65-F5344CB8AC3E}">
        <p14:creationId xmlns:p14="http://schemas.microsoft.com/office/powerpoint/2010/main" val="2189258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A7A21BD3-0100-4324-A97A-59EED3E161D7}" type="datetimeFigureOut">
              <a:rPr lang="zh-CN" altLang="en-US" smtClean="0"/>
              <a:t>2023-04-27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A729737-DF5C-40F1-973C-ACDFB18D84FB}" type="slidenum">
              <a:rPr lang="zh-CN" altLang="en-US" smtClean="0"/>
              <a:t>‹#›</a:t>
            </a:fld>
            <a:endParaRPr lang="zh-CN" altLang="en-US"/>
          </a:p>
        </p:txBody>
      </p:sp>
    </p:spTree>
    <p:extLst>
      <p:ext uri="{BB962C8B-B14F-4D97-AF65-F5344CB8AC3E}">
        <p14:creationId xmlns:p14="http://schemas.microsoft.com/office/powerpoint/2010/main" val="1185343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7A21BD3-0100-4324-A97A-59EED3E161D7}" type="datetimeFigureOut">
              <a:rPr lang="zh-CN" altLang="en-US" smtClean="0"/>
              <a:t>2023-04-27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A729737-DF5C-40F1-973C-ACDFB18D84FB}" type="slidenum">
              <a:rPr lang="zh-CN" altLang="en-US" smtClean="0"/>
              <a:t>‹#›</a:t>
            </a:fld>
            <a:endParaRPr lang="zh-CN" altLang="en-US"/>
          </a:p>
        </p:txBody>
      </p:sp>
    </p:spTree>
    <p:extLst>
      <p:ext uri="{BB962C8B-B14F-4D97-AF65-F5344CB8AC3E}">
        <p14:creationId xmlns:p14="http://schemas.microsoft.com/office/powerpoint/2010/main" val="963441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A7A21BD3-0100-4324-A97A-59EED3E161D7}" type="datetimeFigureOut">
              <a:rPr lang="zh-CN" altLang="en-US" smtClean="0"/>
              <a:t>2023-04-27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A729737-DF5C-40F1-973C-ACDFB18D84FB}" type="slidenum">
              <a:rPr lang="zh-CN" altLang="en-US" smtClean="0"/>
              <a:t>‹#›</a:t>
            </a:fld>
            <a:endParaRPr lang="zh-CN" altLang="en-US"/>
          </a:p>
        </p:txBody>
      </p:sp>
    </p:spTree>
    <p:extLst>
      <p:ext uri="{BB962C8B-B14F-4D97-AF65-F5344CB8AC3E}">
        <p14:creationId xmlns:p14="http://schemas.microsoft.com/office/powerpoint/2010/main" val="1659623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A7A21BD3-0100-4324-A97A-59EED3E161D7}" type="datetimeFigureOut">
              <a:rPr lang="zh-CN" altLang="en-US" smtClean="0"/>
              <a:t>2023-04-27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A729737-DF5C-40F1-973C-ACDFB18D84FB}" type="slidenum">
              <a:rPr lang="zh-CN" altLang="en-US" smtClean="0"/>
              <a:t>‹#›</a:t>
            </a:fld>
            <a:endParaRPr lang="zh-CN" altLang="en-US"/>
          </a:p>
        </p:txBody>
      </p:sp>
    </p:spTree>
    <p:extLst>
      <p:ext uri="{BB962C8B-B14F-4D97-AF65-F5344CB8AC3E}">
        <p14:creationId xmlns:p14="http://schemas.microsoft.com/office/powerpoint/2010/main" val="4003301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7A21BD3-0100-4324-A97A-59EED3E161D7}" type="datetimeFigureOut">
              <a:rPr lang="zh-CN" altLang="en-US" smtClean="0"/>
              <a:t>2023-04-27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A729737-DF5C-40F1-973C-ACDFB18D84FB}" type="slidenum">
              <a:rPr lang="zh-CN" altLang="en-US" smtClean="0"/>
              <a:t>‹#›</a:t>
            </a:fld>
            <a:endParaRPr lang="zh-CN" altLang="en-US"/>
          </a:p>
        </p:txBody>
      </p:sp>
    </p:spTree>
    <p:extLst>
      <p:ext uri="{BB962C8B-B14F-4D97-AF65-F5344CB8AC3E}">
        <p14:creationId xmlns:p14="http://schemas.microsoft.com/office/powerpoint/2010/main" val="12721866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A21BD3-0100-4324-A97A-59EED3E161D7}" type="datetimeFigureOut">
              <a:rPr lang="zh-CN" altLang="en-US" smtClean="0"/>
              <a:t>2023-04-27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A729737-DF5C-40F1-973C-ACDFB18D84FB}" type="slidenum">
              <a:rPr lang="zh-CN" altLang="en-US" smtClean="0"/>
              <a:t>‹#›</a:t>
            </a:fld>
            <a:endParaRPr lang="zh-CN" altLang="en-US"/>
          </a:p>
        </p:txBody>
      </p:sp>
    </p:spTree>
    <p:extLst>
      <p:ext uri="{BB962C8B-B14F-4D97-AF65-F5344CB8AC3E}">
        <p14:creationId xmlns:p14="http://schemas.microsoft.com/office/powerpoint/2010/main" val="3006374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A7A21BD3-0100-4324-A97A-59EED3E161D7}" type="datetimeFigureOut">
              <a:rPr lang="zh-CN" altLang="en-US" smtClean="0"/>
              <a:t>2023-04-27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A729737-DF5C-40F1-973C-ACDFB18D84FB}" type="slidenum">
              <a:rPr lang="zh-CN" altLang="en-US" smtClean="0"/>
              <a:t>‹#›</a:t>
            </a:fld>
            <a:endParaRPr lang="zh-CN" altLang="en-US"/>
          </a:p>
        </p:txBody>
      </p:sp>
    </p:spTree>
    <p:extLst>
      <p:ext uri="{BB962C8B-B14F-4D97-AF65-F5344CB8AC3E}">
        <p14:creationId xmlns:p14="http://schemas.microsoft.com/office/powerpoint/2010/main" val="670012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A7A21BD3-0100-4324-A97A-59EED3E161D7}" type="datetimeFigureOut">
              <a:rPr lang="zh-CN" altLang="en-US" smtClean="0"/>
              <a:t>2023-04-27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A729737-DF5C-40F1-973C-ACDFB18D84FB}" type="slidenum">
              <a:rPr lang="zh-CN" altLang="en-US" smtClean="0"/>
              <a:t>‹#›</a:t>
            </a:fld>
            <a:endParaRPr lang="zh-CN" altLang="en-US"/>
          </a:p>
        </p:txBody>
      </p:sp>
    </p:spTree>
    <p:extLst>
      <p:ext uri="{BB962C8B-B14F-4D97-AF65-F5344CB8AC3E}">
        <p14:creationId xmlns:p14="http://schemas.microsoft.com/office/powerpoint/2010/main" val="3689108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A21BD3-0100-4324-A97A-59EED3E161D7}" type="datetimeFigureOut">
              <a:rPr lang="zh-CN" altLang="en-US" smtClean="0"/>
              <a:t>2023-04-27</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729737-DF5C-40F1-973C-ACDFB18D84FB}" type="slidenum">
              <a:rPr lang="zh-CN" altLang="en-US" smtClean="0"/>
              <a:t>‹#›</a:t>
            </a:fld>
            <a:endParaRPr lang="zh-CN" altLang="en-US"/>
          </a:p>
        </p:txBody>
      </p:sp>
    </p:spTree>
    <p:extLst>
      <p:ext uri="{BB962C8B-B14F-4D97-AF65-F5344CB8AC3E}">
        <p14:creationId xmlns:p14="http://schemas.microsoft.com/office/powerpoint/2010/main" val="120298307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slide" Target="slide20.xml"/><Relationship Id="rId4" Type="http://schemas.openxmlformats.org/officeDocument/2006/relationships/slide" Target="slide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0" y="89339"/>
            <a:ext cx="1850164"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本章总览</a:t>
            </a:r>
          </a:p>
        </p:txBody>
      </p:sp>
      <p:pic>
        <p:nvPicPr>
          <p:cNvPr id="3" name="图片 2">
            <a:extLst>
              <a:ext uri="{FF2B5EF4-FFF2-40B4-BE49-F238E27FC236}">
                <a16:creationId xmlns:a16="http://schemas.microsoft.com/office/drawing/2014/main" id="{BC940E20-6404-41FB-8E62-17C80F11F72A}"/>
              </a:ext>
            </a:extLst>
          </p:cNvPr>
          <p:cNvPicPr>
            <a:picLocks noChangeAspect="1"/>
          </p:cNvPicPr>
          <p:nvPr/>
        </p:nvPicPr>
        <p:blipFill>
          <a:blip r:embed="rId3"/>
          <a:stretch>
            <a:fillRect/>
          </a:stretch>
        </p:blipFill>
        <p:spPr>
          <a:xfrm>
            <a:off x="0" y="828121"/>
            <a:ext cx="12192000" cy="5201758"/>
          </a:xfrm>
          <a:prstGeom prst="rect">
            <a:avLst/>
          </a:prstGeom>
        </p:spPr>
      </p:pic>
    </p:spTree>
    <p:extLst>
      <p:ext uri="{BB962C8B-B14F-4D97-AF65-F5344CB8AC3E}">
        <p14:creationId xmlns:p14="http://schemas.microsoft.com/office/powerpoint/2010/main" val="1571817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3628870" y="13396"/>
            <a:ext cx="4934260"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单总线结构</a:t>
            </a:r>
          </a:p>
        </p:txBody>
      </p:sp>
      <p:grpSp>
        <p:nvGrpSpPr>
          <p:cNvPr id="5" name="Group 5">
            <a:extLst>
              <a:ext uri="{FF2B5EF4-FFF2-40B4-BE49-F238E27FC236}">
                <a16:creationId xmlns:a16="http://schemas.microsoft.com/office/drawing/2014/main" id="{F4EBFA85-AA6B-4034-9D21-62448AF81471}"/>
              </a:ext>
            </a:extLst>
          </p:cNvPr>
          <p:cNvGrpSpPr>
            <a:grpSpLocks/>
          </p:cNvGrpSpPr>
          <p:nvPr/>
        </p:nvGrpSpPr>
        <p:grpSpPr bwMode="auto">
          <a:xfrm>
            <a:off x="2389353" y="1318623"/>
            <a:ext cx="6846887" cy="2376488"/>
            <a:chOff x="1170" y="661"/>
            <a:chExt cx="4672" cy="1514"/>
          </a:xfrm>
        </p:grpSpPr>
        <p:sp>
          <p:nvSpPr>
            <p:cNvPr id="7" name="Rectangle 6">
              <a:extLst>
                <a:ext uri="{FF2B5EF4-FFF2-40B4-BE49-F238E27FC236}">
                  <a16:creationId xmlns:a16="http://schemas.microsoft.com/office/drawing/2014/main" id="{4D1BFC64-2E05-400B-926C-A025947F53E7}"/>
                </a:ext>
              </a:extLst>
            </p:cNvPr>
            <p:cNvSpPr>
              <a:spLocks noChangeArrowheads="1"/>
            </p:cNvSpPr>
            <p:nvPr/>
          </p:nvSpPr>
          <p:spPr bwMode="auto">
            <a:xfrm>
              <a:off x="1170" y="972"/>
              <a:ext cx="4672" cy="89"/>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spcAft>
                  <a:spcPct val="0"/>
                </a:spcAft>
                <a:buClrTx/>
                <a:buFontTx/>
                <a:buNone/>
              </a:pPr>
              <a:endParaRPr lang="zh-CN" altLang="en-US" sz="3600" b="0">
                <a:solidFill>
                  <a:schemeClr val="tx1"/>
                </a:solidFill>
              </a:endParaRPr>
            </a:p>
          </p:txBody>
        </p:sp>
        <p:sp>
          <p:nvSpPr>
            <p:cNvPr id="8" name="AutoShape 7">
              <a:extLst>
                <a:ext uri="{FF2B5EF4-FFF2-40B4-BE49-F238E27FC236}">
                  <a16:creationId xmlns:a16="http://schemas.microsoft.com/office/drawing/2014/main" id="{4127BADC-C803-4CF9-8172-BEF350147855}"/>
                </a:ext>
              </a:extLst>
            </p:cNvPr>
            <p:cNvSpPr>
              <a:spLocks noChangeArrowheads="1"/>
            </p:cNvSpPr>
            <p:nvPr/>
          </p:nvSpPr>
          <p:spPr bwMode="auto">
            <a:xfrm>
              <a:off x="1633" y="1061"/>
              <a:ext cx="185" cy="668"/>
            </a:xfrm>
            <a:prstGeom prst="upDownArrow">
              <a:avLst>
                <a:gd name="adj1" fmla="val 50000"/>
                <a:gd name="adj2" fmla="val 7221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spcAft>
                  <a:spcPct val="0"/>
                </a:spcAft>
                <a:buClrTx/>
                <a:buFontTx/>
                <a:buNone/>
              </a:pPr>
              <a:endParaRPr lang="zh-CN" altLang="en-US" sz="3600" b="0">
                <a:solidFill>
                  <a:schemeClr val="tx1"/>
                </a:solidFill>
              </a:endParaRPr>
            </a:p>
          </p:txBody>
        </p:sp>
        <p:sp>
          <p:nvSpPr>
            <p:cNvPr id="9" name="AutoShape 8">
              <a:extLst>
                <a:ext uri="{FF2B5EF4-FFF2-40B4-BE49-F238E27FC236}">
                  <a16:creationId xmlns:a16="http://schemas.microsoft.com/office/drawing/2014/main" id="{E66CC958-F641-4371-B814-8871C5F9F600}"/>
                </a:ext>
              </a:extLst>
            </p:cNvPr>
            <p:cNvSpPr>
              <a:spLocks noChangeArrowheads="1"/>
            </p:cNvSpPr>
            <p:nvPr/>
          </p:nvSpPr>
          <p:spPr bwMode="auto">
            <a:xfrm>
              <a:off x="2604" y="1061"/>
              <a:ext cx="185" cy="668"/>
            </a:xfrm>
            <a:prstGeom prst="upDownArrow">
              <a:avLst>
                <a:gd name="adj1" fmla="val 50000"/>
                <a:gd name="adj2" fmla="val 7221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spcAft>
                  <a:spcPct val="0"/>
                </a:spcAft>
                <a:buClrTx/>
                <a:buFontTx/>
                <a:buNone/>
              </a:pPr>
              <a:endParaRPr lang="zh-CN" altLang="en-US" sz="3600" b="0">
                <a:solidFill>
                  <a:schemeClr val="tx1"/>
                </a:solidFill>
              </a:endParaRPr>
            </a:p>
          </p:txBody>
        </p:sp>
        <p:sp>
          <p:nvSpPr>
            <p:cNvPr id="10" name="AutoShape 9">
              <a:extLst>
                <a:ext uri="{FF2B5EF4-FFF2-40B4-BE49-F238E27FC236}">
                  <a16:creationId xmlns:a16="http://schemas.microsoft.com/office/drawing/2014/main" id="{409ECEC0-CE1B-4605-9FC5-D96EE8F67364}"/>
                </a:ext>
              </a:extLst>
            </p:cNvPr>
            <p:cNvSpPr>
              <a:spLocks noChangeArrowheads="1"/>
            </p:cNvSpPr>
            <p:nvPr/>
          </p:nvSpPr>
          <p:spPr bwMode="auto">
            <a:xfrm>
              <a:off x="4177" y="1061"/>
              <a:ext cx="185" cy="668"/>
            </a:xfrm>
            <a:prstGeom prst="upDownArrow">
              <a:avLst>
                <a:gd name="adj1" fmla="val 50000"/>
                <a:gd name="adj2" fmla="val 7221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spcAft>
                  <a:spcPct val="0"/>
                </a:spcAft>
                <a:buClrTx/>
                <a:buFontTx/>
                <a:buNone/>
              </a:pPr>
              <a:endParaRPr lang="zh-CN" altLang="en-US" sz="3600" b="0">
                <a:solidFill>
                  <a:schemeClr val="tx1"/>
                </a:solidFill>
              </a:endParaRPr>
            </a:p>
          </p:txBody>
        </p:sp>
        <p:sp>
          <p:nvSpPr>
            <p:cNvPr id="11" name="AutoShape 10">
              <a:extLst>
                <a:ext uri="{FF2B5EF4-FFF2-40B4-BE49-F238E27FC236}">
                  <a16:creationId xmlns:a16="http://schemas.microsoft.com/office/drawing/2014/main" id="{D5EC9914-498E-40CE-9FFF-3D411E37D032}"/>
                </a:ext>
              </a:extLst>
            </p:cNvPr>
            <p:cNvSpPr>
              <a:spLocks noChangeArrowheads="1"/>
            </p:cNvSpPr>
            <p:nvPr/>
          </p:nvSpPr>
          <p:spPr bwMode="auto">
            <a:xfrm>
              <a:off x="5287" y="1061"/>
              <a:ext cx="185" cy="668"/>
            </a:xfrm>
            <a:prstGeom prst="upDownArrow">
              <a:avLst>
                <a:gd name="adj1" fmla="val 50000"/>
                <a:gd name="adj2" fmla="val 7221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spcAft>
                  <a:spcPct val="0"/>
                </a:spcAft>
                <a:buClrTx/>
                <a:buFontTx/>
                <a:buNone/>
              </a:pPr>
              <a:endParaRPr lang="zh-CN" altLang="en-US" sz="3600" b="0">
                <a:solidFill>
                  <a:schemeClr val="tx1"/>
                </a:solidFill>
              </a:endParaRPr>
            </a:p>
          </p:txBody>
        </p:sp>
        <p:sp>
          <p:nvSpPr>
            <p:cNvPr id="12" name="AutoShape 11">
              <a:extLst>
                <a:ext uri="{FF2B5EF4-FFF2-40B4-BE49-F238E27FC236}">
                  <a16:creationId xmlns:a16="http://schemas.microsoft.com/office/drawing/2014/main" id="{27ECA9C3-1D85-4565-9C3A-6A9B15A60D71}"/>
                </a:ext>
              </a:extLst>
            </p:cNvPr>
            <p:cNvSpPr>
              <a:spLocks noChangeArrowheads="1"/>
            </p:cNvSpPr>
            <p:nvPr/>
          </p:nvSpPr>
          <p:spPr bwMode="auto">
            <a:xfrm>
              <a:off x="1448" y="1729"/>
              <a:ext cx="601" cy="446"/>
            </a:xfrm>
            <a:prstGeom prst="flowChartProcess">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spcAft>
                  <a:spcPct val="0"/>
                </a:spcAft>
                <a:buClrTx/>
                <a:buFontTx/>
                <a:buNone/>
              </a:pPr>
              <a:r>
                <a:rPr kumimoji="1" lang="en-US" altLang="zh-CN" sz="2200" dirty="0">
                  <a:solidFill>
                    <a:srgbClr val="FF00FF"/>
                  </a:solidFill>
                  <a:latin typeface="微软雅黑" panose="020B0503020204020204" pitchFamily="34" charset="-122"/>
                  <a:ea typeface="微软雅黑" panose="020B0503020204020204" pitchFamily="34" charset="-122"/>
                </a:rPr>
                <a:t>CPU</a:t>
              </a:r>
            </a:p>
          </p:txBody>
        </p:sp>
        <p:sp>
          <p:nvSpPr>
            <p:cNvPr id="13" name="AutoShape 12">
              <a:extLst>
                <a:ext uri="{FF2B5EF4-FFF2-40B4-BE49-F238E27FC236}">
                  <a16:creationId xmlns:a16="http://schemas.microsoft.com/office/drawing/2014/main" id="{42F1E2CC-0A52-412E-B440-595E15358A32}"/>
                </a:ext>
              </a:extLst>
            </p:cNvPr>
            <p:cNvSpPr>
              <a:spLocks noChangeArrowheads="1"/>
            </p:cNvSpPr>
            <p:nvPr/>
          </p:nvSpPr>
          <p:spPr bwMode="auto">
            <a:xfrm>
              <a:off x="2419" y="1729"/>
              <a:ext cx="601" cy="446"/>
            </a:xfrm>
            <a:prstGeom prst="flowChartProcess">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spcAft>
                  <a:spcPct val="0"/>
                </a:spcAft>
                <a:buClrTx/>
                <a:buFontTx/>
                <a:buNone/>
              </a:pPr>
              <a:r>
                <a:rPr kumimoji="1" lang="zh-CN" altLang="en-US" sz="2200" dirty="0">
                  <a:solidFill>
                    <a:srgbClr val="FF00FF"/>
                  </a:solidFill>
                  <a:latin typeface="微软雅黑" panose="020B0503020204020204" pitchFamily="34" charset="-122"/>
                  <a:ea typeface="微软雅黑" panose="020B0503020204020204" pitchFamily="34" charset="-122"/>
                </a:rPr>
                <a:t>主存</a:t>
              </a:r>
            </a:p>
          </p:txBody>
        </p:sp>
        <p:sp>
          <p:nvSpPr>
            <p:cNvPr id="15" name="AutoShape 13">
              <a:extLst>
                <a:ext uri="{FF2B5EF4-FFF2-40B4-BE49-F238E27FC236}">
                  <a16:creationId xmlns:a16="http://schemas.microsoft.com/office/drawing/2014/main" id="{A3DB478E-43DF-4728-850F-48D31863A009}"/>
                </a:ext>
              </a:extLst>
            </p:cNvPr>
            <p:cNvSpPr>
              <a:spLocks noChangeArrowheads="1"/>
            </p:cNvSpPr>
            <p:nvPr/>
          </p:nvSpPr>
          <p:spPr bwMode="auto">
            <a:xfrm>
              <a:off x="3992" y="1729"/>
              <a:ext cx="601" cy="446"/>
            </a:xfrm>
            <a:prstGeom prst="flowChartProcess">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spcAft>
                  <a:spcPct val="0"/>
                </a:spcAft>
                <a:buClrTx/>
                <a:buFontTx/>
                <a:buNone/>
              </a:pPr>
              <a:r>
                <a:rPr kumimoji="1" lang="zh-CN" altLang="en-US" sz="2200" dirty="0">
                  <a:solidFill>
                    <a:srgbClr val="FF00FF"/>
                  </a:solidFill>
                  <a:latin typeface="微软雅黑" panose="020B0503020204020204" pitchFamily="34" charset="-122"/>
                  <a:ea typeface="微软雅黑" panose="020B0503020204020204" pitchFamily="34" charset="-122"/>
                </a:rPr>
                <a:t>设备</a:t>
              </a:r>
            </a:p>
            <a:p>
              <a:pPr algn="ctr" eaLnBrk="1" hangingPunct="1">
                <a:lnSpc>
                  <a:spcPct val="100000"/>
                </a:lnSpc>
                <a:spcBef>
                  <a:spcPct val="0"/>
                </a:spcBef>
                <a:spcAft>
                  <a:spcPct val="0"/>
                </a:spcAft>
                <a:buClrTx/>
                <a:buFontTx/>
                <a:buNone/>
              </a:pPr>
              <a:r>
                <a:rPr kumimoji="1" lang="zh-CN" altLang="en-US" sz="2200" dirty="0">
                  <a:solidFill>
                    <a:srgbClr val="FF00FF"/>
                  </a:solidFill>
                  <a:latin typeface="微软雅黑" panose="020B0503020204020204" pitchFamily="34" charset="-122"/>
                  <a:ea typeface="微软雅黑" panose="020B0503020204020204" pitchFamily="34" charset="-122"/>
                </a:rPr>
                <a:t>适配器</a:t>
              </a:r>
            </a:p>
          </p:txBody>
        </p:sp>
        <p:sp>
          <p:nvSpPr>
            <p:cNvPr id="16" name="AutoShape 14">
              <a:extLst>
                <a:ext uri="{FF2B5EF4-FFF2-40B4-BE49-F238E27FC236}">
                  <a16:creationId xmlns:a16="http://schemas.microsoft.com/office/drawing/2014/main" id="{5231A975-4A22-48F9-BA8D-5DE185BC6806}"/>
                </a:ext>
              </a:extLst>
            </p:cNvPr>
            <p:cNvSpPr>
              <a:spLocks noChangeArrowheads="1"/>
            </p:cNvSpPr>
            <p:nvPr/>
          </p:nvSpPr>
          <p:spPr bwMode="auto">
            <a:xfrm>
              <a:off x="5102" y="1729"/>
              <a:ext cx="601" cy="446"/>
            </a:xfrm>
            <a:prstGeom prst="flowChartProcess">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spcAft>
                  <a:spcPct val="0"/>
                </a:spcAft>
                <a:buClrTx/>
                <a:buFontTx/>
                <a:buNone/>
              </a:pPr>
              <a:r>
                <a:rPr kumimoji="1" lang="zh-CN" altLang="en-US" sz="2200" dirty="0">
                  <a:solidFill>
                    <a:srgbClr val="FF00FF"/>
                  </a:solidFill>
                  <a:latin typeface="微软雅黑" panose="020B0503020204020204" pitchFamily="34" charset="-122"/>
                  <a:ea typeface="微软雅黑" panose="020B0503020204020204" pitchFamily="34" charset="-122"/>
                </a:rPr>
                <a:t>设备</a:t>
              </a:r>
            </a:p>
            <a:p>
              <a:pPr algn="ctr" eaLnBrk="1" hangingPunct="1">
                <a:lnSpc>
                  <a:spcPct val="100000"/>
                </a:lnSpc>
                <a:spcBef>
                  <a:spcPct val="0"/>
                </a:spcBef>
                <a:spcAft>
                  <a:spcPct val="0"/>
                </a:spcAft>
                <a:buClrTx/>
                <a:buFontTx/>
                <a:buNone/>
              </a:pPr>
              <a:r>
                <a:rPr kumimoji="1" lang="zh-CN" altLang="en-US" sz="2200" dirty="0">
                  <a:solidFill>
                    <a:srgbClr val="FF00FF"/>
                  </a:solidFill>
                  <a:latin typeface="微软雅黑" panose="020B0503020204020204" pitchFamily="34" charset="-122"/>
                  <a:ea typeface="微软雅黑" panose="020B0503020204020204" pitchFamily="34" charset="-122"/>
                </a:rPr>
                <a:t>适配器</a:t>
              </a:r>
            </a:p>
          </p:txBody>
        </p:sp>
        <p:sp>
          <p:nvSpPr>
            <p:cNvPr id="17" name="Text Box 15">
              <a:extLst>
                <a:ext uri="{FF2B5EF4-FFF2-40B4-BE49-F238E27FC236}">
                  <a16:creationId xmlns:a16="http://schemas.microsoft.com/office/drawing/2014/main" id="{D6F87AF5-773D-48DA-A486-C5EBF6707F41}"/>
                </a:ext>
              </a:extLst>
            </p:cNvPr>
            <p:cNvSpPr txBox="1">
              <a:spLocks noChangeArrowheads="1"/>
            </p:cNvSpPr>
            <p:nvPr/>
          </p:nvSpPr>
          <p:spPr bwMode="auto">
            <a:xfrm>
              <a:off x="3113" y="661"/>
              <a:ext cx="1480"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50000"/>
                </a:spcBef>
                <a:spcAft>
                  <a:spcPct val="0"/>
                </a:spcAft>
                <a:buClrTx/>
                <a:buFontTx/>
                <a:buNone/>
              </a:pPr>
              <a:r>
                <a:rPr kumimoji="1" lang="zh-CN" altLang="en-US" sz="3200" dirty="0">
                  <a:solidFill>
                    <a:srgbClr val="FF00FF"/>
                  </a:solidFill>
                  <a:latin typeface="微软雅黑" panose="020B0503020204020204" pitchFamily="34" charset="-122"/>
                  <a:ea typeface="微软雅黑" panose="020B0503020204020204" pitchFamily="34" charset="-122"/>
                </a:rPr>
                <a:t>系统总线</a:t>
              </a:r>
            </a:p>
          </p:txBody>
        </p:sp>
      </p:grpSp>
      <p:sp>
        <p:nvSpPr>
          <p:cNvPr id="18" name="文本框 17">
            <a:extLst>
              <a:ext uri="{FF2B5EF4-FFF2-40B4-BE49-F238E27FC236}">
                <a16:creationId xmlns:a16="http://schemas.microsoft.com/office/drawing/2014/main" id="{BB3BE272-5009-4519-AB74-D492CD018223}"/>
              </a:ext>
            </a:extLst>
          </p:cNvPr>
          <p:cNvSpPr txBox="1"/>
          <p:nvPr/>
        </p:nvSpPr>
        <p:spPr>
          <a:xfrm>
            <a:off x="591091" y="3961221"/>
            <a:ext cx="11261558" cy="2262222"/>
          </a:xfrm>
          <a:prstGeom prst="rect">
            <a:avLst/>
          </a:prstGeom>
          <a:noFill/>
        </p:spPr>
        <p:txBody>
          <a:bodyPr wrap="square">
            <a:spAutoFit/>
          </a:bodyPr>
          <a:lstStyle/>
          <a:p>
            <a:pPr eaLnBrk="1" hangingPunct="1">
              <a:lnSpc>
                <a:spcPct val="110000"/>
              </a:lnSpc>
              <a:spcAft>
                <a:spcPct val="0"/>
              </a:spcAft>
              <a:defRPr/>
            </a:pPr>
            <a:r>
              <a:rPr lang="zh-CN" altLang="en-US" sz="2600" dirty="0">
                <a:solidFill>
                  <a:schemeClr val="accent1">
                    <a:lumMod val="50000"/>
                  </a:schemeClr>
                </a:solidFill>
                <a:latin typeface="微软雅黑" panose="020B0503020204020204" pitchFamily="34" charset="-122"/>
                <a:ea typeface="微软雅黑" panose="020B0503020204020204" pitchFamily="34" charset="-122"/>
              </a:rPr>
              <a:t>优点：</a:t>
            </a:r>
            <a:endParaRPr lang="en-US" altLang="zh-CN" sz="2600" dirty="0">
              <a:solidFill>
                <a:schemeClr val="accent1">
                  <a:lumMod val="50000"/>
                </a:schemeClr>
              </a:solidFill>
              <a:latin typeface="微软雅黑" panose="020B0503020204020204" pitchFamily="34" charset="-122"/>
              <a:ea typeface="微软雅黑" panose="020B0503020204020204" pitchFamily="34" charset="-122"/>
            </a:endParaRPr>
          </a:p>
          <a:p>
            <a:pPr marL="457200" indent="-457200" eaLnBrk="1" hangingPunct="1">
              <a:lnSpc>
                <a:spcPct val="110000"/>
              </a:lnSpc>
              <a:spcAft>
                <a:spcPct val="0"/>
              </a:spcAft>
              <a:buFont typeface="Arial" panose="020B0604020202020204" pitchFamily="34" charset="0"/>
              <a:buChar char="•"/>
              <a:defRPr/>
            </a:pPr>
            <a:r>
              <a:rPr lang="zh-CN" altLang="en-US" sz="2600" dirty="0">
                <a:solidFill>
                  <a:schemeClr val="accent1">
                    <a:lumMod val="50000"/>
                  </a:schemeClr>
                </a:solidFill>
                <a:latin typeface="微软雅黑" panose="020B0503020204020204" pitchFamily="34" charset="-122"/>
                <a:ea typeface="微软雅黑" panose="020B0503020204020204" pitchFamily="34" charset="-122"/>
              </a:rPr>
              <a:t>结构简单，成本低，易于接入新的设备。</a:t>
            </a:r>
            <a:endParaRPr lang="en-US" altLang="zh-CN" sz="2600" dirty="0">
              <a:solidFill>
                <a:schemeClr val="accent1">
                  <a:lumMod val="50000"/>
                </a:schemeClr>
              </a:solidFill>
              <a:latin typeface="微软雅黑" panose="020B0503020204020204" pitchFamily="34" charset="-122"/>
              <a:ea typeface="微软雅黑" panose="020B0503020204020204" pitchFamily="34" charset="-122"/>
            </a:endParaRPr>
          </a:p>
          <a:p>
            <a:pPr eaLnBrk="1" hangingPunct="1">
              <a:lnSpc>
                <a:spcPct val="110000"/>
              </a:lnSpc>
              <a:spcAft>
                <a:spcPct val="0"/>
              </a:spcAft>
              <a:defRPr/>
            </a:pPr>
            <a:r>
              <a:rPr lang="zh-CN" altLang="en-US" sz="2600" dirty="0">
                <a:solidFill>
                  <a:schemeClr val="accent1">
                    <a:lumMod val="50000"/>
                  </a:schemeClr>
                </a:solidFill>
                <a:latin typeface="微软雅黑" panose="020B0503020204020204" pitchFamily="34" charset="-122"/>
                <a:ea typeface="微软雅黑" panose="020B0503020204020204" pitchFamily="34" charset="-122"/>
              </a:rPr>
              <a:t>缺点：</a:t>
            </a:r>
          </a:p>
          <a:p>
            <a:pPr marL="457200" indent="-457200">
              <a:lnSpc>
                <a:spcPct val="110000"/>
              </a:lnSpc>
              <a:spcAft>
                <a:spcPct val="0"/>
              </a:spcAft>
              <a:buFont typeface="Arial" panose="020B0604020202020204" pitchFamily="34" charset="0"/>
              <a:buChar char="•"/>
              <a:defRPr/>
            </a:pPr>
            <a:r>
              <a:rPr lang="zh-CN" altLang="en-US" sz="2600" dirty="0">
                <a:solidFill>
                  <a:schemeClr val="accent1">
                    <a:lumMod val="50000"/>
                  </a:schemeClr>
                </a:solidFill>
                <a:latin typeface="微软雅黑" panose="020B0503020204020204" pitchFamily="34" charset="-122"/>
                <a:ea typeface="微软雅黑" panose="020B0503020204020204" pitchFamily="34" charset="-122"/>
              </a:rPr>
              <a:t>带宽低、负载重；</a:t>
            </a:r>
          </a:p>
          <a:p>
            <a:pPr marL="457200" indent="-457200">
              <a:lnSpc>
                <a:spcPct val="110000"/>
              </a:lnSpc>
              <a:spcAft>
                <a:spcPct val="0"/>
              </a:spcAft>
              <a:buFont typeface="Arial" panose="020B0604020202020204" pitchFamily="34" charset="0"/>
              <a:buChar char="•"/>
              <a:defRPr/>
            </a:pPr>
            <a:r>
              <a:rPr lang="zh-CN" altLang="en-US" sz="2600" dirty="0">
                <a:solidFill>
                  <a:schemeClr val="accent1">
                    <a:lumMod val="50000"/>
                  </a:schemeClr>
                </a:solidFill>
                <a:latin typeface="微软雅黑" panose="020B0503020204020204" pitchFamily="34" charset="-122"/>
                <a:ea typeface="微软雅黑" panose="020B0503020204020204" pitchFamily="34" charset="-122"/>
              </a:rPr>
              <a:t>若有慢速设备，则会产生较大的时间延迟，降低系统的工作效率。</a:t>
            </a:r>
          </a:p>
        </p:txBody>
      </p:sp>
      <p:sp>
        <p:nvSpPr>
          <p:cNvPr id="19" name="文本框 18">
            <a:extLst>
              <a:ext uri="{FF2B5EF4-FFF2-40B4-BE49-F238E27FC236}">
                <a16:creationId xmlns:a16="http://schemas.microsoft.com/office/drawing/2014/main" id="{BB0F032F-3225-4213-9DDA-3F57369CAC66}"/>
              </a:ext>
            </a:extLst>
          </p:cNvPr>
          <p:cNvSpPr txBox="1"/>
          <p:nvPr/>
        </p:nvSpPr>
        <p:spPr>
          <a:xfrm>
            <a:off x="304041" y="550773"/>
            <a:ext cx="6093994" cy="501740"/>
          </a:xfrm>
          <a:prstGeom prst="rect">
            <a:avLst/>
          </a:prstGeom>
          <a:noFill/>
        </p:spPr>
        <p:txBody>
          <a:bodyPr wrap="square">
            <a:spAutoFit/>
          </a:bodyPr>
          <a:lstStyle/>
          <a:p>
            <a:pPr marL="0" marR="0" lvl="0" indent="0" algn="l" defTabSz="457200" rtl="0" eaLnBrk="1" fontAlgn="auto" latinLnBrk="0" hangingPunct="1">
              <a:lnSpc>
                <a:spcPct val="110000"/>
              </a:lnSpc>
              <a:spcBef>
                <a:spcPts val="0"/>
              </a:spcBef>
              <a:spcAft>
                <a:spcPct val="0"/>
              </a:spcAft>
              <a:buClrTx/>
              <a:buSzTx/>
              <a:buFontTx/>
              <a:buNone/>
              <a:tabLst/>
              <a:defRPr/>
            </a:pPr>
            <a:r>
              <a:rPr kumimoji="0" lang="zh-CN" altLang="en-US" sz="2600" b="0"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系统内的所有部件均由系统总线连接</a:t>
            </a:r>
          </a:p>
        </p:txBody>
      </p:sp>
    </p:spTree>
    <p:extLst>
      <p:ext uri="{BB962C8B-B14F-4D97-AF65-F5344CB8AC3E}">
        <p14:creationId xmlns:p14="http://schemas.microsoft.com/office/powerpoint/2010/main" val="2683928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8">
                                            <p:txEl>
                                              <p:pRg st="3" end="3"/>
                                            </p:txEl>
                                          </p:spTgt>
                                        </p:tgtEl>
                                        <p:attrNameLst>
                                          <p:attrName>style.visibility</p:attrName>
                                        </p:attrNameLst>
                                      </p:cBhvr>
                                      <p:to>
                                        <p:strVal val="visible"/>
                                      </p:to>
                                    </p:set>
                                    <p:animEffect transition="in" filter="fade">
                                      <p:cBhvr>
                                        <p:cTn id="20" dur="500"/>
                                        <p:tgtEl>
                                          <p:spTgt spid="18">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animEffect transition="in" filter="fade">
                                      <p:cBhvr>
                                        <p:cTn id="23" dur="500"/>
                                        <p:tgtEl>
                                          <p:spTgt spid="1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3628870" y="13396"/>
            <a:ext cx="4934260"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双总线结构</a:t>
            </a:r>
          </a:p>
        </p:txBody>
      </p:sp>
      <p:sp>
        <p:nvSpPr>
          <p:cNvPr id="18" name="文本框 17">
            <a:extLst>
              <a:ext uri="{FF2B5EF4-FFF2-40B4-BE49-F238E27FC236}">
                <a16:creationId xmlns:a16="http://schemas.microsoft.com/office/drawing/2014/main" id="{BB3BE272-5009-4519-AB74-D492CD018223}"/>
              </a:ext>
            </a:extLst>
          </p:cNvPr>
          <p:cNvSpPr txBox="1"/>
          <p:nvPr/>
        </p:nvSpPr>
        <p:spPr>
          <a:xfrm>
            <a:off x="447566" y="4643059"/>
            <a:ext cx="11261558" cy="1822102"/>
          </a:xfrm>
          <a:prstGeom prst="rect">
            <a:avLst/>
          </a:prstGeom>
          <a:noFill/>
        </p:spPr>
        <p:txBody>
          <a:bodyPr wrap="square">
            <a:spAutoFit/>
          </a:bodyPr>
          <a:lstStyle/>
          <a:p>
            <a:pPr>
              <a:lnSpc>
                <a:spcPct val="110000"/>
              </a:lnSpc>
              <a:spcAft>
                <a:spcPct val="0"/>
              </a:spcAft>
              <a:defRPr/>
            </a:pPr>
            <a:r>
              <a:rPr lang="zh-CN" altLang="en-US" sz="2600" dirty="0">
                <a:solidFill>
                  <a:schemeClr val="accent1">
                    <a:lumMod val="50000"/>
                  </a:schemeClr>
                </a:solidFill>
                <a:latin typeface="微软雅黑" panose="020B0503020204020204" pitchFamily="34" charset="-122"/>
                <a:ea typeface="微软雅黑" panose="020B0503020204020204" pitchFamily="34" charset="-122"/>
              </a:rPr>
              <a:t>特点：</a:t>
            </a:r>
          </a:p>
          <a:p>
            <a:pPr marL="457200" indent="-457200">
              <a:lnSpc>
                <a:spcPct val="110000"/>
              </a:lnSpc>
              <a:spcAft>
                <a:spcPct val="0"/>
              </a:spcAft>
              <a:buFont typeface="Arial" panose="020B0604020202020204" pitchFamily="34" charset="0"/>
              <a:buChar char="•"/>
              <a:defRPr/>
            </a:pPr>
            <a:r>
              <a:rPr lang="zh-CN" altLang="en-US" sz="2600" dirty="0">
                <a:solidFill>
                  <a:schemeClr val="accent1">
                    <a:lumMod val="50000"/>
                  </a:schemeClr>
                </a:solidFill>
                <a:latin typeface="微软雅黑" panose="020B0503020204020204" pitchFamily="34" charset="-122"/>
                <a:ea typeface="微软雅黑" panose="020B0503020204020204" pitchFamily="34" charset="-122"/>
              </a:rPr>
              <a:t>设置了通道，对外设进行统一的管理，分担了</a:t>
            </a:r>
            <a:r>
              <a:rPr lang="en-US" altLang="zh-CN" sz="2600" dirty="0">
                <a:solidFill>
                  <a:schemeClr val="accent1">
                    <a:lumMod val="50000"/>
                  </a:schemeClr>
                </a:solidFill>
                <a:latin typeface="微软雅黑" panose="020B0503020204020204" pitchFamily="34" charset="-122"/>
                <a:ea typeface="微软雅黑" panose="020B0503020204020204" pitchFamily="34" charset="-122"/>
              </a:rPr>
              <a:t>CPU</a:t>
            </a:r>
            <a:r>
              <a:rPr lang="zh-CN" altLang="en-US" sz="2600" dirty="0">
                <a:solidFill>
                  <a:schemeClr val="accent1">
                    <a:lumMod val="50000"/>
                  </a:schemeClr>
                </a:solidFill>
                <a:latin typeface="微软雅黑" panose="020B0503020204020204" pitchFamily="34" charset="-122"/>
                <a:ea typeface="微软雅黑" panose="020B0503020204020204" pitchFamily="34" charset="-122"/>
              </a:rPr>
              <a:t>的工作。</a:t>
            </a:r>
          </a:p>
          <a:p>
            <a:pPr marL="457200" indent="-457200">
              <a:lnSpc>
                <a:spcPct val="110000"/>
              </a:lnSpc>
              <a:spcAft>
                <a:spcPct val="0"/>
              </a:spcAft>
              <a:buFont typeface="Arial" panose="020B0604020202020204" pitchFamily="34" charset="0"/>
              <a:buChar char="•"/>
              <a:defRPr/>
            </a:pPr>
            <a:r>
              <a:rPr lang="zh-CN" altLang="en-US" sz="2600" dirty="0">
                <a:solidFill>
                  <a:schemeClr val="accent1">
                    <a:lumMod val="50000"/>
                  </a:schemeClr>
                </a:solidFill>
                <a:latin typeface="微软雅黑" panose="020B0503020204020204" pitchFamily="34" charset="-122"/>
                <a:ea typeface="微软雅黑" panose="020B0503020204020204" pitchFamily="34" charset="-122"/>
              </a:rPr>
              <a:t>提高了</a:t>
            </a:r>
            <a:r>
              <a:rPr lang="en-US" altLang="zh-CN" sz="2600" dirty="0">
                <a:solidFill>
                  <a:schemeClr val="accent1">
                    <a:lumMod val="50000"/>
                  </a:schemeClr>
                </a:solidFill>
                <a:latin typeface="微软雅黑" panose="020B0503020204020204" pitchFamily="34" charset="-122"/>
                <a:ea typeface="微软雅黑" panose="020B0503020204020204" pitchFamily="34" charset="-122"/>
              </a:rPr>
              <a:t>CPU</a:t>
            </a:r>
            <a:r>
              <a:rPr lang="zh-CN" altLang="en-US" sz="2600" dirty="0">
                <a:solidFill>
                  <a:schemeClr val="accent1">
                    <a:lumMod val="50000"/>
                  </a:schemeClr>
                </a:solidFill>
                <a:latin typeface="微软雅黑" panose="020B0503020204020204" pitchFamily="34" charset="-122"/>
                <a:ea typeface="微软雅黑" panose="020B0503020204020204" pitchFamily="34" charset="-122"/>
              </a:rPr>
              <a:t>效率，同时也最大限度的提高外设的工作速度。</a:t>
            </a:r>
          </a:p>
          <a:p>
            <a:pPr marL="457200" indent="-457200">
              <a:lnSpc>
                <a:spcPct val="110000"/>
              </a:lnSpc>
              <a:spcAft>
                <a:spcPct val="0"/>
              </a:spcAft>
              <a:buFont typeface="Arial" panose="020B0604020202020204" pitchFamily="34" charset="0"/>
              <a:buChar char="•"/>
              <a:defRPr/>
            </a:pPr>
            <a:r>
              <a:rPr lang="zh-CN" altLang="en-US" sz="2600" dirty="0">
                <a:solidFill>
                  <a:schemeClr val="accent1">
                    <a:lumMod val="50000"/>
                  </a:schemeClr>
                </a:solidFill>
                <a:latin typeface="微软雅黑" panose="020B0503020204020204" pitchFamily="34" charset="-122"/>
                <a:ea typeface="微软雅黑" panose="020B0503020204020204" pitchFamily="34" charset="-122"/>
              </a:rPr>
              <a:t>但硬件成本进一步增加。</a:t>
            </a:r>
          </a:p>
        </p:txBody>
      </p:sp>
      <p:sp>
        <p:nvSpPr>
          <p:cNvPr id="19" name="文本框 18">
            <a:extLst>
              <a:ext uri="{FF2B5EF4-FFF2-40B4-BE49-F238E27FC236}">
                <a16:creationId xmlns:a16="http://schemas.microsoft.com/office/drawing/2014/main" id="{BB0F032F-3225-4213-9DDA-3F57369CAC66}"/>
              </a:ext>
            </a:extLst>
          </p:cNvPr>
          <p:cNvSpPr txBox="1"/>
          <p:nvPr/>
        </p:nvSpPr>
        <p:spPr>
          <a:xfrm>
            <a:off x="304041" y="550773"/>
            <a:ext cx="11548608" cy="501740"/>
          </a:xfrm>
          <a:prstGeom prst="rect">
            <a:avLst/>
          </a:prstGeom>
          <a:noFill/>
        </p:spPr>
        <p:txBody>
          <a:bodyPr wrap="square">
            <a:spAutoFit/>
          </a:bodyPr>
          <a:lstStyle/>
          <a:p>
            <a:pPr marL="0" marR="0" lvl="0" indent="0" algn="l" defTabSz="457200" rtl="0" eaLnBrk="1" fontAlgn="auto" latinLnBrk="0" hangingPunct="1">
              <a:lnSpc>
                <a:spcPct val="110000"/>
              </a:lnSpc>
              <a:spcBef>
                <a:spcPts val="0"/>
              </a:spcBef>
              <a:spcAft>
                <a:spcPct val="0"/>
              </a:spcAft>
              <a:buClrTx/>
              <a:buSzTx/>
              <a:buFontTx/>
              <a:buNone/>
              <a:tabLst/>
              <a:defRPr/>
            </a:pPr>
            <a:r>
              <a:rPr kumimoji="0" lang="zh-CN" altLang="en-US" sz="2600" b="0"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主存总线负责连接</a:t>
            </a:r>
            <a:r>
              <a:rPr kumimoji="0" lang="en-US" altLang="zh-CN" sz="2600" b="0"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CPU</a:t>
            </a:r>
            <a:r>
              <a:rPr kumimoji="0" lang="zh-CN" altLang="en-US" sz="2600" b="0"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、主存、</a:t>
            </a:r>
            <a:r>
              <a:rPr kumimoji="0" lang="en-US" altLang="zh-CN" sz="2600" b="0"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I/O</a:t>
            </a:r>
            <a:r>
              <a:rPr kumimoji="0" lang="zh-CN" altLang="en-US" sz="2600" b="0"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通道；</a:t>
            </a:r>
            <a:r>
              <a:rPr kumimoji="0" lang="en-US" altLang="zh-CN" sz="2600" b="0"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I/O</a:t>
            </a:r>
            <a:r>
              <a:rPr kumimoji="0" lang="zh-CN" altLang="en-US" sz="2600" b="0"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总线负责连接各</a:t>
            </a:r>
            <a:r>
              <a:rPr kumimoji="0" lang="en-US" altLang="zh-CN" sz="2600" b="0"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I/O</a:t>
            </a:r>
            <a:r>
              <a:rPr kumimoji="0" lang="zh-CN" altLang="en-US" sz="2600" b="0"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适配器。</a:t>
            </a:r>
          </a:p>
        </p:txBody>
      </p:sp>
      <p:grpSp>
        <p:nvGrpSpPr>
          <p:cNvPr id="33" name="Group 5">
            <a:extLst>
              <a:ext uri="{FF2B5EF4-FFF2-40B4-BE49-F238E27FC236}">
                <a16:creationId xmlns:a16="http://schemas.microsoft.com/office/drawing/2014/main" id="{400FE425-AEB2-49FD-982D-4EFA618F6F63}"/>
              </a:ext>
            </a:extLst>
          </p:cNvPr>
          <p:cNvGrpSpPr>
            <a:grpSpLocks/>
          </p:cNvGrpSpPr>
          <p:nvPr/>
        </p:nvGrpSpPr>
        <p:grpSpPr bwMode="auto">
          <a:xfrm>
            <a:off x="1396833" y="1163224"/>
            <a:ext cx="9989696" cy="3588852"/>
            <a:chOff x="462" y="1008"/>
            <a:chExt cx="5620" cy="1923"/>
          </a:xfrm>
        </p:grpSpPr>
        <p:sp>
          <p:nvSpPr>
            <p:cNvPr id="34" name="Rectangle 6">
              <a:extLst>
                <a:ext uri="{FF2B5EF4-FFF2-40B4-BE49-F238E27FC236}">
                  <a16:creationId xmlns:a16="http://schemas.microsoft.com/office/drawing/2014/main" id="{6B86514D-2917-4648-B916-2257D6B55FAE}"/>
                </a:ext>
              </a:extLst>
            </p:cNvPr>
            <p:cNvSpPr>
              <a:spLocks noChangeArrowheads="1"/>
            </p:cNvSpPr>
            <p:nvPr/>
          </p:nvSpPr>
          <p:spPr bwMode="auto">
            <a:xfrm>
              <a:off x="462" y="1241"/>
              <a:ext cx="5162" cy="8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spcAft>
                  <a:spcPct val="0"/>
                </a:spcAft>
                <a:buClrTx/>
                <a:buFontTx/>
                <a:buNone/>
              </a:pPr>
              <a:endParaRPr lang="zh-CN" altLang="en-US" sz="3600" b="0">
                <a:solidFill>
                  <a:schemeClr val="tx1"/>
                </a:solidFill>
              </a:endParaRPr>
            </a:p>
          </p:txBody>
        </p:sp>
        <p:sp>
          <p:nvSpPr>
            <p:cNvPr id="35" name="AutoShape 7">
              <a:extLst>
                <a:ext uri="{FF2B5EF4-FFF2-40B4-BE49-F238E27FC236}">
                  <a16:creationId xmlns:a16="http://schemas.microsoft.com/office/drawing/2014/main" id="{92E870B0-6EE8-4542-9819-78F02744F1C7}"/>
                </a:ext>
              </a:extLst>
            </p:cNvPr>
            <p:cNvSpPr>
              <a:spLocks noChangeArrowheads="1"/>
            </p:cNvSpPr>
            <p:nvPr/>
          </p:nvSpPr>
          <p:spPr bwMode="auto">
            <a:xfrm>
              <a:off x="973" y="1322"/>
              <a:ext cx="205" cy="430"/>
            </a:xfrm>
            <a:prstGeom prst="upDownArrow">
              <a:avLst>
                <a:gd name="adj1" fmla="val 50000"/>
                <a:gd name="adj2" fmla="val 41951"/>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spcAft>
                  <a:spcPct val="0"/>
                </a:spcAft>
                <a:buClrTx/>
                <a:buFontTx/>
                <a:buNone/>
              </a:pPr>
              <a:endParaRPr lang="zh-CN" altLang="en-US" sz="3600" b="0">
                <a:solidFill>
                  <a:schemeClr val="tx1"/>
                </a:solidFill>
              </a:endParaRPr>
            </a:p>
          </p:txBody>
        </p:sp>
        <p:sp>
          <p:nvSpPr>
            <p:cNvPr id="36" name="AutoShape 8">
              <a:extLst>
                <a:ext uri="{FF2B5EF4-FFF2-40B4-BE49-F238E27FC236}">
                  <a16:creationId xmlns:a16="http://schemas.microsoft.com/office/drawing/2014/main" id="{9F2C087C-4FEB-4C57-BC6C-B89A10446FBD}"/>
                </a:ext>
              </a:extLst>
            </p:cNvPr>
            <p:cNvSpPr>
              <a:spLocks noChangeArrowheads="1"/>
            </p:cNvSpPr>
            <p:nvPr/>
          </p:nvSpPr>
          <p:spPr bwMode="auto">
            <a:xfrm>
              <a:off x="2652" y="1327"/>
              <a:ext cx="204" cy="425"/>
            </a:xfrm>
            <a:prstGeom prst="upDownArrow">
              <a:avLst>
                <a:gd name="adj1" fmla="val 50000"/>
                <a:gd name="adj2" fmla="val 41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spcAft>
                  <a:spcPct val="0"/>
                </a:spcAft>
                <a:buClrTx/>
                <a:buFontTx/>
                <a:buNone/>
              </a:pPr>
              <a:endParaRPr lang="zh-CN" altLang="en-US" sz="3600" b="0">
                <a:solidFill>
                  <a:schemeClr val="tx1"/>
                </a:solidFill>
              </a:endParaRPr>
            </a:p>
          </p:txBody>
        </p:sp>
        <p:sp>
          <p:nvSpPr>
            <p:cNvPr id="37" name="AutoShape 9">
              <a:extLst>
                <a:ext uri="{FF2B5EF4-FFF2-40B4-BE49-F238E27FC236}">
                  <a16:creationId xmlns:a16="http://schemas.microsoft.com/office/drawing/2014/main" id="{5189B6C1-DD2F-4867-A733-A38D3AF49F27}"/>
                </a:ext>
              </a:extLst>
            </p:cNvPr>
            <p:cNvSpPr>
              <a:spLocks noChangeArrowheads="1"/>
            </p:cNvSpPr>
            <p:nvPr/>
          </p:nvSpPr>
          <p:spPr bwMode="auto">
            <a:xfrm>
              <a:off x="3783" y="1322"/>
              <a:ext cx="205" cy="430"/>
            </a:xfrm>
            <a:prstGeom prst="upDownArrow">
              <a:avLst>
                <a:gd name="adj1" fmla="val 50000"/>
                <a:gd name="adj2" fmla="val 41951"/>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spcAft>
                  <a:spcPct val="0"/>
                </a:spcAft>
                <a:buClrTx/>
                <a:buFontTx/>
                <a:buNone/>
              </a:pPr>
              <a:endParaRPr lang="zh-CN" altLang="en-US" sz="3600" b="0">
                <a:solidFill>
                  <a:schemeClr val="tx1"/>
                </a:solidFill>
              </a:endParaRPr>
            </a:p>
          </p:txBody>
        </p:sp>
        <p:sp>
          <p:nvSpPr>
            <p:cNvPr id="38" name="AutoShape 10">
              <a:extLst>
                <a:ext uri="{FF2B5EF4-FFF2-40B4-BE49-F238E27FC236}">
                  <a16:creationId xmlns:a16="http://schemas.microsoft.com/office/drawing/2014/main" id="{594FA4A4-BEDB-4E5C-B50E-076A680B8603}"/>
                </a:ext>
              </a:extLst>
            </p:cNvPr>
            <p:cNvSpPr>
              <a:spLocks noChangeArrowheads="1"/>
            </p:cNvSpPr>
            <p:nvPr/>
          </p:nvSpPr>
          <p:spPr bwMode="auto">
            <a:xfrm>
              <a:off x="768" y="1758"/>
              <a:ext cx="664" cy="402"/>
            </a:xfrm>
            <a:prstGeom prst="flowChartProcess">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spcAft>
                  <a:spcPct val="0"/>
                </a:spcAft>
                <a:buClrTx/>
                <a:buFontTx/>
                <a:buNone/>
              </a:pPr>
              <a:r>
                <a:rPr kumimoji="1" lang="en-US" altLang="zh-CN" sz="2600" dirty="0">
                  <a:solidFill>
                    <a:schemeClr val="tx1"/>
                  </a:solidFill>
                  <a:latin typeface="微软雅黑" panose="020B0503020204020204" pitchFamily="34" charset="-122"/>
                  <a:ea typeface="微软雅黑" panose="020B0503020204020204" pitchFamily="34" charset="-122"/>
                </a:rPr>
                <a:t>CPU</a:t>
              </a:r>
            </a:p>
          </p:txBody>
        </p:sp>
        <p:sp>
          <p:nvSpPr>
            <p:cNvPr id="39" name="AutoShape 11">
              <a:extLst>
                <a:ext uri="{FF2B5EF4-FFF2-40B4-BE49-F238E27FC236}">
                  <a16:creationId xmlns:a16="http://schemas.microsoft.com/office/drawing/2014/main" id="{3EE9D666-5EBB-4DAB-B23A-23C82976B412}"/>
                </a:ext>
              </a:extLst>
            </p:cNvPr>
            <p:cNvSpPr>
              <a:spLocks noChangeArrowheads="1"/>
            </p:cNvSpPr>
            <p:nvPr/>
          </p:nvSpPr>
          <p:spPr bwMode="auto">
            <a:xfrm>
              <a:off x="2444" y="1758"/>
              <a:ext cx="664" cy="402"/>
            </a:xfrm>
            <a:prstGeom prst="flowChartProcess">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spcAft>
                  <a:spcPct val="0"/>
                </a:spcAft>
                <a:buClrTx/>
                <a:buFontTx/>
                <a:buNone/>
              </a:pPr>
              <a:r>
                <a:rPr kumimoji="1" lang="zh-CN" altLang="en-US" sz="2600" dirty="0">
                  <a:solidFill>
                    <a:schemeClr val="tx1"/>
                  </a:solidFill>
                  <a:latin typeface="微软雅黑" panose="020B0503020204020204" pitchFamily="34" charset="-122"/>
                  <a:ea typeface="微软雅黑" panose="020B0503020204020204" pitchFamily="34" charset="-122"/>
                </a:rPr>
                <a:t>主存</a:t>
              </a:r>
            </a:p>
          </p:txBody>
        </p:sp>
        <p:sp>
          <p:nvSpPr>
            <p:cNvPr id="40" name="AutoShape 12">
              <a:extLst>
                <a:ext uri="{FF2B5EF4-FFF2-40B4-BE49-F238E27FC236}">
                  <a16:creationId xmlns:a16="http://schemas.microsoft.com/office/drawing/2014/main" id="{1BE373B9-6628-4B73-BC68-9838610A7130}"/>
                </a:ext>
              </a:extLst>
            </p:cNvPr>
            <p:cNvSpPr>
              <a:spLocks noChangeArrowheads="1"/>
            </p:cNvSpPr>
            <p:nvPr/>
          </p:nvSpPr>
          <p:spPr bwMode="auto">
            <a:xfrm>
              <a:off x="2621" y="2664"/>
              <a:ext cx="994" cy="267"/>
            </a:xfrm>
            <a:prstGeom prst="flowChartProcess">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spcAft>
                  <a:spcPct val="0"/>
                </a:spcAft>
                <a:buClrTx/>
                <a:buFontTx/>
                <a:buNone/>
              </a:pPr>
              <a:r>
                <a:rPr kumimoji="1" lang="en-US" altLang="zh-CN" sz="2600" dirty="0">
                  <a:solidFill>
                    <a:schemeClr val="tx1"/>
                  </a:solidFill>
                  <a:latin typeface="微软雅黑" panose="020B0503020204020204" pitchFamily="34" charset="-122"/>
                  <a:ea typeface="微软雅黑" panose="020B0503020204020204" pitchFamily="34" charset="-122"/>
                </a:rPr>
                <a:t>I/O</a:t>
              </a:r>
              <a:r>
                <a:rPr kumimoji="1" lang="zh-CN" altLang="en-US" sz="2600" dirty="0">
                  <a:solidFill>
                    <a:schemeClr val="tx1"/>
                  </a:solidFill>
                  <a:latin typeface="微软雅黑" panose="020B0503020204020204" pitchFamily="34" charset="-122"/>
                  <a:ea typeface="微软雅黑" panose="020B0503020204020204" pitchFamily="34" charset="-122"/>
                </a:rPr>
                <a:t>接口</a:t>
              </a:r>
            </a:p>
          </p:txBody>
        </p:sp>
        <p:sp>
          <p:nvSpPr>
            <p:cNvPr id="41" name="AutoShape 13">
              <a:extLst>
                <a:ext uri="{FF2B5EF4-FFF2-40B4-BE49-F238E27FC236}">
                  <a16:creationId xmlns:a16="http://schemas.microsoft.com/office/drawing/2014/main" id="{9A24A23E-A01E-466D-B664-84C0405D63F2}"/>
                </a:ext>
              </a:extLst>
            </p:cNvPr>
            <p:cNvSpPr>
              <a:spLocks noChangeArrowheads="1"/>
            </p:cNvSpPr>
            <p:nvPr/>
          </p:nvSpPr>
          <p:spPr bwMode="auto">
            <a:xfrm>
              <a:off x="4708" y="2664"/>
              <a:ext cx="952" cy="267"/>
            </a:xfrm>
            <a:prstGeom prst="flowChartProcess">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spcAft>
                  <a:spcPct val="0"/>
                </a:spcAft>
                <a:buClrTx/>
                <a:buFontTx/>
                <a:buNone/>
              </a:pPr>
              <a:r>
                <a:rPr kumimoji="1" lang="en-US" altLang="zh-CN" sz="2600" dirty="0">
                  <a:solidFill>
                    <a:schemeClr val="tx1"/>
                  </a:solidFill>
                  <a:latin typeface="微软雅黑" panose="020B0503020204020204" pitchFamily="34" charset="-122"/>
                  <a:ea typeface="微软雅黑" panose="020B0503020204020204" pitchFamily="34" charset="-122"/>
                </a:rPr>
                <a:t>I/O</a:t>
              </a:r>
              <a:r>
                <a:rPr kumimoji="1" lang="zh-CN" altLang="en-US" sz="2600" dirty="0">
                  <a:solidFill>
                    <a:schemeClr val="tx1"/>
                  </a:solidFill>
                  <a:latin typeface="微软雅黑" panose="020B0503020204020204" pitchFamily="34" charset="-122"/>
                  <a:ea typeface="微软雅黑" panose="020B0503020204020204" pitchFamily="34" charset="-122"/>
                </a:rPr>
                <a:t>接口</a:t>
              </a:r>
            </a:p>
          </p:txBody>
        </p:sp>
        <p:sp>
          <p:nvSpPr>
            <p:cNvPr id="43" name="AutoShape 15">
              <a:extLst>
                <a:ext uri="{FF2B5EF4-FFF2-40B4-BE49-F238E27FC236}">
                  <a16:creationId xmlns:a16="http://schemas.microsoft.com/office/drawing/2014/main" id="{CDB3D577-6CB3-4B38-89E9-89570F814ABE}"/>
                </a:ext>
              </a:extLst>
            </p:cNvPr>
            <p:cNvSpPr>
              <a:spLocks noChangeArrowheads="1"/>
            </p:cNvSpPr>
            <p:nvPr/>
          </p:nvSpPr>
          <p:spPr bwMode="auto">
            <a:xfrm>
              <a:off x="2148" y="2343"/>
              <a:ext cx="3884" cy="161"/>
            </a:xfrm>
            <a:prstGeom prst="leftRightArrow">
              <a:avLst>
                <a:gd name="adj1" fmla="val 50000"/>
                <a:gd name="adj2" fmla="val 197014"/>
              </a:avLst>
            </a:prstGeom>
            <a:solidFill>
              <a:schemeClr val="hlink"/>
            </a:solidFill>
            <a:ln w="952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spcAft>
                  <a:spcPct val="0"/>
                </a:spcAft>
                <a:buClrTx/>
                <a:buFontTx/>
                <a:buNone/>
              </a:pPr>
              <a:endParaRPr lang="zh-CN" altLang="en-US" sz="3600" b="0">
                <a:solidFill>
                  <a:schemeClr val="tx1"/>
                </a:solidFill>
              </a:endParaRPr>
            </a:p>
          </p:txBody>
        </p:sp>
        <p:sp>
          <p:nvSpPr>
            <p:cNvPr id="44" name="AutoShape 16">
              <a:extLst>
                <a:ext uri="{FF2B5EF4-FFF2-40B4-BE49-F238E27FC236}">
                  <a16:creationId xmlns:a16="http://schemas.microsoft.com/office/drawing/2014/main" id="{3628637F-FF24-4D3F-A564-B310B16252D8}"/>
                </a:ext>
              </a:extLst>
            </p:cNvPr>
            <p:cNvSpPr>
              <a:spLocks noChangeArrowheads="1"/>
            </p:cNvSpPr>
            <p:nvPr/>
          </p:nvSpPr>
          <p:spPr bwMode="auto">
            <a:xfrm>
              <a:off x="3017" y="2463"/>
              <a:ext cx="153" cy="201"/>
            </a:xfrm>
            <a:prstGeom prst="upDownArrow">
              <a:avLst>
                <a:gd name="adj1" fmla="val 50000"/>
                <a:gd name="adj2" fmla="val 26275"/>
              </a:avLst>
            </a:prstGeom>
            <a:solidFill>
              <a:schemeClr val="hlink"/>
            </a:solidFill>
            <a:ln w="952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spcAft>
                  <a:spcPct val="0"/>
                </a:spcAft>
                <a:buClrTx/>
                <a:buFontTx/>
                <a:buNone/>
              </a:pPr>
              <a:endParaRPr lang="zh-CN" altLang="en-US" sz="3600" b="0">
                <a:solidFill>
                  <a:schemeClr val="tx1"/>
                </a:solidFill>
              </a:endParaRPr>
            </a:p>
          </p:txBody>
        </p:sp>
        <p:sp>
          <p:nvSpPr>
            <p:cNvPr id="45" name="AutoShape 17">
              <a:extLst>
                <a:ext uri="{FF2B5EF4-FFF2-40B4-BE49-F238E27FC236}">
                  <a16:creationId xmlns:a16="http://schemas.microsoft.com/office/drawing/2014/main" id="{2BEC92CE-1329-4F6C-9A58-9C478E2D2E4E}"/>
                </a:ext>
              </a:extLst>
            </p:cNvPr>
            <p:cNvSpPr>
              <a:spLocks noChangeArrowheads="1"/>
            </p:cNvSpPr>
            <p:nvPr/>
          </p:nvSpPr>
          <p:spPr bwMode="auto">
            <a:xfrm>
              <a:off x="5112" y="2463"/>
              <a:ext cx="153" cy="201"/>
            </a:xfrm>
            <a:prstGeom prst="upDownArrow">
              <a:avLst>
                <a:gd name="adj1" fmla="val 50000"/>
                <a:gd name="adj2" fmla="val 26275"/>
              </a:avLst>
            </a:prstGeom>
            <a:solidFill>
              <a:schemeClr val="hlink"/>
            </a:solidFill>
            <a:ln w="952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spcAft>
                  <a:spcPct val="0"/>
                </a:spcAft>
                <a:buClrTx/>
                <a:buFontTx/>
                <a:buNone/>
              </a:pPr>
              <a:endParaRPr lang="zh-CN" altLang="en-US" sz="3600" b="0">
                <a:solidFill>
                  <a:schemeClr val="tx1"/>
                </a:solidFill>
              </a:endParaRPr>
            </a:p>
          </p:txBody>
        </p:sp>
        <p:sp>
          <p:nvSpPr>
            <p:cNvPr id="46" name="AutoShape 18">
              <a:extLst>
                <a:ext uri="{FF2B5EF4-FFF2-40B4-BE49-F238E27FC236}">
                  <a16:creationId xmlns:a16="http://schemas.microsoft.com/office/drawing/2014/main" id="{E147EEC1-D17F-4732-B49E-368AE4FF0EC7}"/>
                </a:ext>
              </a:extLst>
            </p:cNvPr>
            <p:cNvSpPr>
              <a:spLocks noChangeArrowheads="1"/>
            </p:cNvSpPr>
            <p:nvPr/>
          </p:nvSpPr>
          <p:spPr bwMode="auto">
            <a:xfrm>
              <a:off x="3426" y="1758"/>
              <a:ext cx="1073" cy="281"/>
            </a:xfrm>
            <a:prstGeom prst="flowChartProcess">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spcAft>
                  <a:spcPct val="0"/>
                </a:spcAft>
                <a:buClrTx/>
                <a:buFontTx/>
                <a:buNone/>
              </a:pPr>
              <a:r>
                <a:rPr kumimoji="1" lang="zh-CN" altLang="en-US" sz="2600">
                  <a:solidFill>
                    <a:schemeClr val="tx1"/>
                  </a:solidFill>
                  <a:latin typeface="微软雅黑" panose="020B0503020204020204" pitchFamily="34" charset="-122"/>
                  <a:ea typeface="微软雅黑" panose="020B0503020204020204" pitchFamily="34" charset="-122"/>
                </a:rPr>
                <a:t>通道</a:t>
              </a:r>
              <a:endParaRPr kumimoji="1" lang="en-US" altLang="zh-CN" sz="2600">
                <a:solidFill>
                  <a:schemeClr val="tx1"/>
                </a:solidFill>
                <a:latin typeface="微软雅黑" panose="020B0503020204020204" pitchFamily="34" charset="-122"/>
                <a:ea typeface="微软雅黑" panose="020B0503020204020204" pitchFamily="34" charset="-122"/>
              </a:endParaRPr>
            </a:p>
          </p:txBody>
        </p:sp>
        <p:sp>
          <p:nvSpPr>
            <p:cNvPr id="47" name="AutoShape 19">
              <a:extLst>
                <a:ext uri="{FF2B5EF4-FFF2-40B4-BE49-F238E27FC236}">
                  <a16:creationId xmlns:a16="http://schemas.microsoft.com/office/drawing/2014/main" id="{2FB26B89-DE95-4DFB-B15B-05BE97906EC9}"/>
                </a:ext>
              </a:extLst>
            </p:cNvPr>
            <p:cNvSpPr>
              <a:spLocks noChangeArrowheads="1"/>
            </p:cNvSpPr>
            <p:nvPr/>
          </p:nvSpPr>
          <p:spPr bwMode="auto">
            <a:xfrm>
              <a:off x="3886" y="2024"/>
              <a:ext cx="204" cy="359"/>
            </a:xfrm>
            <a:prstGeom prst="upDownArrow">
              <a:avLst>
                <a:gd name="adj1" fmla="val 50000"/>
                <a:gd name="adj2" fmla="val 35196"/>
              </a:avLst>
            </a:prstGeom>
            <a:solidFill>
              <a:schemeClr val="hlink"/>
            </a:solidFill>
            <a:ln w="952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spcAft>
                  <a:spcPct val="0"/>
                </a:spcAft>
                <a:buClrTx/>
                <a:buFontTx/>
                <a:buNone/>
              </a:pPr>
              <a:endParaRPr lang="zh-CN" altLang="en-US" sz="3600" b="0">
                <a:solidFill>
                  <a:schemeClr val="tx1"/>
                </a:solidFill>
              </a:endParaRPr>
            </a:p>
          </p:txBody>
        </p:sp>
        <p:sp>
          <p:nvSpPr>
            <p:cNvPr id="48" name="Text Box 20">
              <a:extLst>
                <a:ext uri="{FF2B5EF4-FFF2-40B4-BE49-F238E27FC236}">
                  <a16:creationId xmlns:a16="http://schemas.microsoft.com/office/drawing/2014/main" id="{F899B510-4E74-4F56-B25F-744FFBCCC17B}"/>
                </a:ext>
              </a:extLst>
            </p:cNvPr>
            <p:cNvSpPr txBox="1">
              <a:spLocks noChangeArrowheads="1"/>
            </p:cNvSpPr>
            <p:nvPr/>
          </p:nvSpPr>
          <p:spPr bwMode="auto">
            <a:xfrm>
              <a:off x="4447" y="2116"/>
              <a:ext cx="1635" cy="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50000"/>
                </a:spcBef>
                <a:spcAft>
                  <a:spcPct val="0"/>
                </a:spcAft>
                <a:buClrTx/>
                <a:buFontTx/>
                <a:buNone/>
              </a:pPr>
              <a:r>
                <a:rPr kumimoji="1" lang="en-US" altLang="zh-CN" sz="2600" dirty="0">
                  <a:solidFill>
                    <a:srgbClr val="FF00FF"/>
                  </a:solidFill>
                  <a:latin typeface="微软雅黑" panose="020B0503020204020204" pitchFamily="34" charset="-122"/>
                  <a:ea typeface="微软雅黑" panose="020B0503020204020204" pitchFamily="34" charset="-122"/>
                </a:rPr>
                <a:t>I/O</a:t>
              </a:r>
              <a:r>
                <a:rPr kumimoji="1" lang="zh-CN" altLang="en-US" sz="2600" dirty="0">
                  <a:solidFill>
                    <a:srgbClr val="FF00FF"/>
                  </a:solidFill>
                  <a:latin typeface="微软雅黑" panose="020B0503020204020204" pitchFamily="34" charset="-122"/>
                  <a:ea typeface="微软雅黑" panose="020B0503020204020204" pitchFamily="34" charset="-122"/>
                </a:rPr>
                <a:t>总线</a:t>
              </a:r>
            </a:p>
          </p:txBody>
        </p:sp>
        <p:sp>
          <p:nvSpPr>
            <p:cNvPr id="49" name="Rectangle 21">
              <a:extLst>
                <a:ext uri="{FF2B5EF4-FFF2-40B4-BE49-F238E27FC236}">
                  <a16:creationId xmlns:a16="http://schemas.microsoft.com/office/drawing/2014/main" id="{D3074F15-9C15-4E05-A688-8AF0E6B1C876}"/>
                </a:ext>
              </a:extLst>
            </p:cNvPr>
            <p:cNvSpPr>
              <a:spLocks noChangeArrowheads="1"/>
            </p:cNvSpPr>
            <p:nvPr/>
          </p:nvSpPr>
          <p:spPr bwMode="auto">
            <a:xfrm>
              <a:off x="2496" y="1008"/>
              <a:ext cx="854" cy="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50000"/>
                </a:spcBef>
                <a:spcAft>
                  <a:spcPct val="0"/>
                </a:spcAft>
                <a:buClrTx/>
                <a:buFontTx/>
                <a:buNone/>
              </a:pPr>
              <a:r>
                <a:rPr kumimoji="1" lang="zh-CN" altLang="en-US" sz="2600" dirty="0">
                  <a:solidFill>
                    <a:srgbClr val="FF00FF"/>
                  </a:solidFill>
                  <a:latin typeface="微软雅黑" panose="020B0503020204020204" pitchFamily="34" charset="-122"/>
                  <a:ea typeface="微软雅黑" panose="020B0503020204020204" pitchFamily="34" charset="-122"/>
                </a:rPr>
                <a:t>主存总线</a:t>
              </a:r>
            </a:p>
          </p:txBody>
        </p:sp>
      </p:grpSp>
      <p:sp>
        <p:nvSpPr>
          <p:cNvPr id="52" name="文本框 51">
            <a:extLst>
              <a:ext uri="{FF2B5EF4-FFF2-40B4-BE49-F238E27FC236}">
                <a16:creationId xmlns:a16="http://schemas.microsoft.com/office/drawing/2014/main" id="{194AE33D-BE03-4B3F-81DF-0B79B02C88BA}"/>
              </a:ext>
            </a:extLst>
          </p:cNvPr>
          <p:cNvSpPr txBox="1"/>
          <p:nvPr/>
        </p:nvSpPr>
        <p:spPr>
          <a:xfrm>
            <a:off x="6740076" y="1082297"/>
            <a:ext cx="3558956" cy="501740"/>
          </a:xfrm>
          <a:prstGeom prst="rect">
            <a:avLst/>
          </a:prstGeom>
          <a:noFill/>
        </p:spPr>
        <p:txBody>
          <a:bodyPr wrap="square">
            <a:spAutoFit/>
          </a:bodyPr>
          <a:lstStyle/>
          <a:p>
            <a:pPr marL="0" marR="0" lvl="0" indent="0" algn="l" defTabSz="457200" rtl="0" eaLnBrk="1" fontAlgn="auto" latinLnBrk="0" hangingPunct="1">
              <a:lnSpc>
                <a:spcPct val="110000"/>
              </a:lnSpc>
              <a:spcBef>
                <a:spcPts val="0"/>
              </a:spcBef>
              <a:spcAft>
                <a:spcPct val="0"/>
              </a:spcAft>
              <a:buClrTx/>
              <a:buSzTx/>
              <a:buFontTx/>
              <a:buNone/>
              <a:tabLst/>
              <a:defRPr/>
            </a:pPr>
            <a:r>
              <a:rPr kumimoji="0" lang="zh-CN" altLang="en-US" sz="2600" b="0" i="0" u="none" strike="noStrike" kern="1200" cap="none" spc="0" normalizeH="0" baseline="0" noProof="0" dirty="0">
                <a:ln>
                  <a:noFill/>
                </a:ln>
                <a:solidFill>
                  <a:srgbClr val="FF2EFF"/>
                </a:solidFill>
                <a:effectLst/>
                <a:uLnTx/>
                <a:uFillTx/>
                <a:latin typeface="微软雅黑" panose="020B0503020204020204" pitchFamily="34" charset="-122"/>
                <a:ea typeface="微软雅黑" panose="020B0503020204020204" pitchFamily="34" charset="-122"/>
                <a:cs typeface="+mn-cs"/>
              </a:rPr>
              <a:t>支持突发（猝发）传送</a:t>
            </a:r>
          </a:p>
        </p:txBody>
      </p:sp>
    </p:spTree>
    <p:extLst>
      <p:ext uri="{BB962C8B-B14F-4D97-AF65-F5344CB8AC3E}">
        <p14:creationId xmlns:p14="http://schemas.microsoft.com/office/powerpoint/2010/main" val="2662998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fade">
                                      <p:cBhvr>
                                        <p:cTn id="12" dur="500"/>
                                        <p:tgtEl>
                                          <p:spTgt spid="1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xEl>
                                              <p:pRg st="1" end="1"/>
                                            </p:txEl>
                                          </p:spTgt>
                                        </p:tgtEl>
                                        <p:attrNameLst>
                                          <p:attrName>style.visibility</p:attrName>
                                        </p:attrNameLst>
                                      </p:cBhvr>
                                      <p:to>
                                        <p:strVal val="visible"/>
                                      </p:to>
                                    </p:set>
                                    <p:animEffect transition="in" filter="fade">
                                      <p:cBhvr>
                                        <p:cTn id="17" dur="500"/>
                                        <p:tgtEl>
                                          <p:spTgt spid="1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xEl>
                                              <p:pRg st="2" end="2"/>
                                            </p:txEl>
                                          </p:spTgt>
                                        </p:tgtEl>
                                        <p:attrNameLst>
                                          <p:attrName>style.visibility</p:attrName>
                                        </p:attrNameLst>
                                      </p:cBhvr>
                                      <p:to>
                                        <p:strVal val="visible"/>
                                      </p:to>
                                    </p:set>
                                    <p:animEffect transition="in" filter="fade">
                                      <p:cBhvr>
                                        <p:cTn id="22" dur="500"/>
                                        <p:tgtEl>
                                          <p:spTgt spid="1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xEl>
                                              <p:pRg st="3" end="3"/>
                                            </p:txEl>
                                          </p:spTgt>
                                        </p:tgtEl>
                                        <p:attrNameLst>
                                          <p:attrName>style.visibility</p:attrName>
                                        </p:attrNameLst>
                                      </p:cBhvr>
                                      <p:to>
                                        <p:strVal val="visible"/>
                                      </p:to>
                                    </p:set>
                                    <p:animEffect transition="in" filter="fade">
                                      <p:cBhvr>
                                        <p:cTn id="27" dur="500"/>
                                        <p:tgtEl>
                                          <p:spTgt spid="1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内容占位符 3">
            <a:extLst>
              <a:ext uri="{FF2B5EF4-FFF2-40B4-BE49-F238E27FC236}">
                <a16:creationId xmlns:a16="http://schemas.microsoft.com/office/drawing/2014/main" id="{59B203A0-582F-42D5-B75D-AADDC8C47A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82377" y="172896"/>
            <a:ext cx="10637611" cy="66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916E28C2-3817-4627-A490-EBEAC38915F5}"/>
              </a:ext>
            </a:extLst>
          </p:cNvPr>
          <p:cNvSpPr txBox="1"/>
          <p:nvPr/>
        </p:nvSpPr>
        <p:spPr>
          <a:xfrm>
            <a:off x="3628870" y="13396"/>
            <a:ext cx="4934260" cy="584775"/>
          </a:xfrm>
          <a:prstGeom prst="rect">
            <a:avLst/>
          </a:prstGeom>
          <a:noFill/>
        </p:spPr>
        <p:txBody>
          <a:bodyPr wrap="square">
            <a:spAutoFit/>
          </a:bodyPr>
          <a:lstStyle/>
          <a:p>
            <a:pPr algn="ctr"/>
            <a:r>
              <a:rPr lang="zh-CN" altLang="en-US" sz="3200">
                <a:latin typeface="微软雅黑" panose="020B0503020204020204" pitchFamily="34" charset="-122"/>
                <a:ea typeface="微软雅黑" panose="020B0503020204020204" pitchFamily="34" charset="-122"/>
              </a:rPr>
              <a:t>多总线结构</a:t>
            </a:r>
            <a:endParaRPr lang="zh-CN" altLang="en-US" sz="3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75861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3628870" y="13396"/>
            <a:ext cx="4934260"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总线性能指标</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AB40B88D-52F8-4538-AC69-ECA0A11D5783}"/>
                  </a:ext>
                </a:extLst>
              </p:cNvPr>
              <p:cNvSpPr txBox="1"/>
              <p:nvPr/>
            </p:nvSpPr>
            <p:spPr>
              <a:xfrm>
                <a:off x="1013710" y="5471814"/>
                <a:ext cx="10164577" cy="910249"/>
              </a:xfrm>
              <a:prstGeom prst="rect">
                <a:avLst/>
              </a:prstGeom>
              <a:solidFill>
                <a:schemeClr val="bg2"/>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smtClean="0">
                          <a:latin typeface="Cambria Math" panose="02040503050406030204" pitchFamily="18" charset="0"/>
                        </a:rPr>
                        <m:t>总线带宽</m:t>
                      </m:r>
                      <m:r>
                        <a:rPr lang="en-US" altLang="zh-CN" sz="2800" i="1">
                          <a:latin typeface="Cambria Math" panose="02040503050406030204" pitchFamily="18" charset="0"/>
                        </a:rPr>
                        <m:t>=</m:t>
                      </m:r>
                      <m:r>
                        <a:rPr lang="zh-CN" altLang="en-US" sz="2800" i="1" smtClean="0">
                          <a:latin typeface="Cambria Math" panose="02040503050406030204" pitchFamily="18" charset="0"/>
                        </a:rPr>
                        <m:t>总线</m:t>
                      </m:r>
                      <m:r>
                        <a:rPr lang="zh-CN" altLang="en-US" sz="2800" i="1">
                          <a:latin typeface="Cambria Math" panose="02040503050406030204" pitchFamily="18" charset="0"/>
                        </a:rPr>
                        <m:t>工作</m:t>
                      </m:r>
                      <m:r>
                        <a:rPr lang="zh-CN" altLang="en-US" sz="2800" i="1" smtClean="0">
                          <a:latin typeface="Cambria Math" panose="02040503050406030204" pitchFamily="18" charset="0"/>
                        </a:rPr>
                        <m:t>频率</m:t>
                      </m:r>
                      <m:r>
                        <a:rPr lang="en-US" altLang="zh-CN" sz="2800" i="1">
                          <a:latin typeface="Cambria Math" panose="02040503050406030204" pitchFamily="18" charset="0"/>
                        </a:rPr>
                        <m:t>×</m:t>
                      </m:r>
                      <m:r>
                        <a:rPr lang="zh-CN" altLang="en-US" sz="2800" i="1" smtClean="0">
                          <a:latin typeface="Cambria Math" panose="02040503050406030204" pitchFamily="18" charset="0"/>
                        </a:rPr>
                        <m:t>总线宽度</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𝑏𝑖𝑡</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𝑠</m:t>
                      </m:r>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zh-CN" altLang="en-US" sz="2800" i="1">
                              <a:latin typeface="Cambria Math" panose="02040503050406030204" pitchFamily="18" charset="0"/>
                            </a:rPr>
                            <m:t>总线</m:t>
                          </m:r>
                          <m:r>
                            <a:rPr lang="zh-CN" altLang="en-US" sz="2800" i="1" smtClean="0">
                              <a:latin typeface="Cambria Math" panose="02040503050406030204" pitchFamily="18" charset="0"/>
                            </a:rPr>
                            <m:t>宽度</m:t>
                          </m:r>
                        </m:num>
                        <m:den>
                          <m:r>
                            <a:rPr lang="zh-CN" altLang="en-US" sz="2800" i="1">
                              <a:latin typeface="Cambria Math" panose="02040503050406030204" pitchFamily="18" charset="0"/>
                            </a:rPr>
                            <m:t>总线</m:t>
                          </m:r>
                          <m:r>
                            <a:rPr lang="zh-CN" altLang="en-US" sz="2800" i="1" smtClean="0">
                              <a:latin typeface="Cambria Math" panose="02040503050406030204" pitchFamily="18" charset="0"/>
                            </a:rPr>
                            <m:t>周期</m:t>
                          </m:r>
                        </m:den>
                      </m:f>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𝑏𝑖𝑡</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𝑠</m:t>
                      </m:r>
                      <m:r>
                        <a:rPr lang="en-US" altLang="zh-CN" sz="2800" b="0" i="1" smtClean="0">
                          <a:latin typeface="Cambria Math" panose="02040503050406030204" pitchFamily="18" charset="0"/>
                        </a:rPr>
                        <m:t>)</m:t>
                      </m:r>
                    </m:oMath>
                  </m:oMathPara>
                </a14:m>
                <a:endParaRPr lang="zh-CN" altLang="en-US" sz="2800" dirty="0"/>
              </a:p>
            </p:txBody>
          </p:sp>
        </mc:Choice>
        <mc:Fallback xmlns="">
          <p:sp>
            <p:nvSpPr>
              <p:cNvPr id="2" name="文本框 1">
                <a:extLst>
                  <a:ext uri="{FF2B5EF4-FFF2-40B4-BE49-F238E27FC236}">
                    <a16:creationId xmlns:a16="http://schemas.microsoft.com/office/drawing/2014/main" id="{AB40B88D-52F8-4538-AC69-ECA0A11D5783}"/>
                  </a:ext>
                </a:extLst>
              </p:cNvPr>
              <p:cNvSpPr txBox="1">
                <a:spLocks noRot="1" noChangeAspect="1" noMove="1" noResize="1" noEditPoints="1" noAdjustHandles="1" noChangeArrowheads="1" noChangeShapeType="1" noTextEdit="1"/>
              </p:cNvSpPr>
              <p:nvPr/>
            </p:nvSpPr>
            <p:spPr>
              <a:xfrm>
                <a:off x="1013710" y="5471814"/>
                <a:ext cx="10164577" cy="910249"/>
              </a:xfrm>
              <a:prstGeom prst="rect">
                <a:avLst/>
              </a:prstGeom>
              <a:blipFill>
                <a:blip r:embed="rId3"/>
                <a:stretch>
                  <a:fillRect/>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C2FDAFB1-085B-4509-86F1-27B83659E87F}"/>
              </a:ext>
            </a:extLst>
          </p:cNvPr>
          <p:cNvPicPr>
            <a:picLocks noChangeAspect="1"/>
          </p:cNvPicPr>
          <p:nvPr/>
        </p:nvPicPr>
        <p:blipFill>
          <a:blip r:embed="rId4"/>
          <a:stretch>
            <a:fillRect/>
          </a:stretch>
        </p:blipFill>
        <p:spPr>
          <a:xfrm>
            <a:off x="347660" y="762139"/>
            <a:ext cx="11496675" cy="6010275"/>
          </a:xfrm>
          <a:prstGeom prst="rect">
            <a:avLst/>
          </a:prstGeom>
        </p:spPr>
      </p:pic>
    </p:spTree>
    <p:extLst>
      <p:ext uri="{BB962C8B-B14F-4D97-AF65-F5344CB8AC3E}">
        <p14:creationId xmlns:p14="http://schemas.microsoft.com/office/powerpoint/2010/main" val="355903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3628870" y="13396"/>
            <a:ext cx="4934260"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总线性能指标</a:t>
            </a:r>
          </a:p>
        </p:txBody>
      </p:sp>
      <p:sp>
        <p:nvSpPr>
          <p:cNvPr id="12" name="Rectangle 3">
            <a:extLst>
              <a:ext uri="{FF2B5EF4-FFF2-40B4-BE49-F238E27FC236}">
                <a16:creationId xmlns:a16="http://schemas.microsoft.com/office/drawing/2014/main" id="{2ECAD38C-4DAB-44CF-9EE4-C61E762F4D6B}"/>
              </a:ext>
            </a:extLst>
          </p:cNvPr>
          <p:cNvSpPr txBox="1">
            <a:spLocks noChangeArrowheads="1"/>
          </p:cNvSpPr>
          <p:nvPr/>
        </p:nvSpPr>
        <p:spPr>
          <a:xfrm>
            <a:off x="494297" y="692742"/>
            <a:ext cx="11203405" cy="49067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Aft>
                <a:spcPct val="20000"/>
              </a:spcAft>
              <a:defRPr/>
            </a:pPr>
            <a:r>
              <a:rPr lang="zh-CN" altLang="en-US" sz="2600" b="1" dirty="0">
                <a:latin typeface="微软雅黑" panose="020B0503020204020204" pitchFamily="34" charset="-122"/>
                <a:ea typeface="微软雅黑" panose="020B0503020204020204" pitchFamily="34" charset="-122"/>
              </a:rPr>
              <a:t>总线时钟周期</a:t>
            </a:r>
            <a:r>
              <a:rPr lang="zh-CN" altLang="en-US" sz="2600" dirty="0">
                <a:latin typeface="微软雅黑" panose="020B0503020204020204" pitchFamily="34" charset="-122"/>
                <a:ea typeface="微软雅黑" panose="020B0503020204020204" pitchFamily="34" charset="-122"/>
              </a:rPr>
              <a:t>：通常是机器的时钟周期。</a:t>
            </a:r>
          </a:p>
          <a:p>
            <a:pPr>
              <a:lnSpc>
                <a:spcPct val="150000"/>
              </a:lnSpc>
              <a:spcAft>
                <a:spcPct val="20000"/>
              </a:spcAft>
              <a:defRPr/>
            </a:pPr>
            <a:r>
              <a:rPr lang="zh-CN" altLang="en-US" sz="2600" b="1" dirty="0">
                <a:latin typeface="微软雅黑" panose="020B0503020204020204" pitchFamily="34" charset="-122"/>
                <a:ea typeface="微软雅黑" panose="020B0503020204020204" pitchFamily="34" charset="-122"/>
              </a:rPr>
              <a:t>总线时钟频率</a:t>
            </a:r>
            <a:r>
              <a:rPr lang="zh-CN" altLang="en-US" sz="2600" dirty="0">
                <a:latin typeface="微软雅黑" panose="020B0503020204020204" pitchFamily="34" charset="-122"/>
                <a:ea typeface="微软雅黑" panose="020B0503020204020204" pitchFamily="34" charset="-122"/>
              </a:rPr>
              <a:t>：为总线时钟周期的倒数，即一秒内有多少个时钟周期。</a:t>
            </a:r>
            <a:endParaRPr lang="en-US" altLang="zh-CN" sz="2600" dirty="0">
              <a:latin typeface="微软雅黑" panose="020B0503020204020204" pitchFamily="34" charset="-122"/>
              <a:ea typeface="微软雅黑" panose="020B0503020204020204" pitchFamily="34" charset="-122"/>
            </a:endParaRPr>
          </a:p>
          <a:p>
            <a:pPr>
              <a:lnSpc>
                <a:spcPct val="150000"/>
              </a:lnSpc>
              <a:spcAft>
                <a:spcPct val="20000"/>
              </a:spcAft>
              <a:defRPr/>
            </a:pPr>
            <a:r>
              <a:rPr lang="zh-CN" altLang="en-US" sz="2600" b="1" dirty="0">
                <a:latin typeface="微软雅黑" panose="020B0503020204020204" pitchFamily="34" charset="-122"/>
                <a:ea typeface="微软雅黑" panose="020B0503020204020204" pitchFamily="34" charset="-122"/>
              </a:rPr>
              <a:t>总线周期</a:t>
            </a:r>
            <a:r>
              <a:rPr lang="zh-CN" altLang="en-US" sz="2600" dirty="0">
                <a:latin typeface="微软雅黑" panose="020B0503020204020204" pitchFamily="34" charset="-122"/>
                <a:ea typeface="微软雅黑" panose="020B0503020204020204" pitchFamily="34" charset="-122"/>
              </a:rPr>
              <a:t>：一次总线操作所需要的时间，通常由若干个总线时钟周期构成。</a:t>
            </a:r>
          </a:p>
          <a:p>
            <a:pPr>
              <a:lnSpc>
                <a:spcPct val="150000"/>
              </a:lnSpc>
              <a:spcAft>
                <a:spcPct val="20000"/>
              </a:spcAft>
              <a:defRPr/>
            </a:pPr>
            <a:r>
              <a:rPr lang="zh-CN" altLang="en-US" sz="2600" b="1" dirty="0">
                <a:latin typeface="微软雅黑" panose="020B0503020204020204" pitchFamily="34" charset="-122"/>
                <a:ea typeface="微软雅黑" panose="020B0503020204020204" pitchFamily="34" charset="-122"/>
              </a:rPr>
              <a:t>总线工作频率</a:t>
            </a:r>
            <a:r>
              <a:rPr lang="zh-CN" altLang="en-US" sz="2600" dirty="0">
                <a:latin typeface="微软雅黑" panose="020B0503020204020204" pitchFamily="34" charset="-122"/>
                <a:ea typeface="微软雅黑" panose="020B0503020204020204" pitchFamily="34" charset="-122"/>
              </a:rPr>
              <a:t>：为总线周期的倒数，即一秒内传送多少次数据</a:t>
            </a:r>
            <a:endParaRPr lang="en-US" altLang="zh-CN" sz="2600" dirty="0">
              <a:latin typeface="微软雅黑" panose="020B0503020204020204" pitchFamily="34" charset="-122"/>
              <a:ea typeface="微软雅黑" panose="020B0503020204020204" pitchFamily="34" charset="-122"/>
            </a:endParaRPr>
          </a:p>
          <a:p>
            <a:pPr>
              <a:lnSpc>
                <a:spcPct val="150000"/>
              </a:lnSpc>
              <a:spcAft>
                <a:spcPct val="20000"/>
              </a:spcAft>
              <a:defRPr/>
            </a:pPr>
            <a:r>
              <a:rPr lang="zh-CN" altLang="en-US" sz="2600" b="1" dirty="0">
                <a:latin typeface="微软雅黑" panose="020B0503020204020204" pitchFamily="34" charset="-122"/>
                <a:ea typeface="微软雅黑" panose="020B0503020204020204" pitchFamily="34" charset="-122"/>
              </a:rPr>
              <a:t>总线宽度</a:t>
            </a:r>
            <a:r>
              <a:rPr lang="zh-CN" altLang="en-US" sz="2600" dirty="0">
                <a:latin typeface="微软雅黑" panose="020B0503020204020204" pitchFamily="34" charset="-122"/>
                <a:ea typeface="微软雅黑" panose="020B0503020204020204" pitchFamily="34" charset="-122"/>
              </a:rPr>
              <a:t>：一次总线操作中，最多可传送的数据位数。</a:t>
            </a:r>
          </a:p>
          <a:p>
            <a:pPr>
              <a:lnSpc>
                <a:spcPct val="150000"/>
              </a:lnSpc>
              <a:spcAft>
                <a:spcPct val="20000"/>
              </a:spcAft>
              <a:defRPr/>
            </a:pPr>
            <a:r>
              <a:rPr lang="zh-CN" altLang="en-US" sz="2600" b="1" dirty="0">
                <a:latin typeface="微软雅黑" panose="020B0503020204020204" pitchFamily="34" charset="-122"/>
                <a:ea typeface="微软雅黑" panose="020B0503020204020204" pitchFamily="34" charset="-122"/>
              </a:rPr>
              <a:t>总线带宽</a:t>
            </a:r>
            <a:r>
              <a:rPr lang="zh-CN" altLang="en-US" sz="2600" dirty="0">
                <a:latin typeface="微软雅黑" panose="020B0503020204020204" pitchFamily="34" charset="-122"/>
                <a:ea typeface="微软雅黑" panose="020B0503020204020204" pitchFamily="34" charset="-122"/>
              </a:rPr>
              <a:t>：单位时间内通过总线的数据位数，总线的数据传输率（</a:t>
            </a:r>
            <a:r>
              <a:rPr lang="en-US" altLang="zh-CN" sz="2600" dirty="0">
                <a:latin typeface="微软雅黑" panose="020B0503020204020204" pitchFamily="34" charset="-122"/>
                <a:ea typeface="微软雅黑" panose="020B0503020204020204" pitchFamily="34" charset="-122"/>
              </a:rPr>
              <a:t>B/s</a:t>
            </a:r>
            <a:r>
              <a:rPr lang="zh-CN" altLang="en-US" sz="2600" dirty="0">
                <a:latin typeface="微软雅黑" panose="020B0503020204020204" pitchFamily="34" charset="-122"/>
                <a:ea typeface="微软雅黑" panose="020B0503020204020204" pitchFamily="34" charset="-122"/>
              </a:rPr>
              <a:t>）</a:t>
            </a:r>
            <a:endParaRPr lang="en-US" altLang="zh-CN" sz="26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AB40B88D-52F8-4538-AC69-ECA0A11D5783}"/>
                  </a:ext>
                </a:extLst>
              </p:cNvPr>
              <p:cNvSpPr txBox="1"/>
              <p:nvPr/>
            </p:nvSpPr>
            <p:spPr>
              <a:xfrm>
                <a:off x="1013710" y="5471814"/>
                <a:ext cx="10164577" cy="910249"/>
              </a:xfrm>
              <a:prstGeom prst="rect">
                <a:avLst/>
              </a:prstGeom>
              <a:solidFill>
                <a:schemeClr val="bg2"/>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smtClean="0">
                          <a:latin typeface="Cambria Math" panose="02040503050406030204" pitchFamily="18" charset="0"/>
                        </a:rPr>
                        <m:t>总线带宽</m:t>
                      </m:r>
                      <m:r>
                        <a:rPr lang="en-US" altLang="zh-CN" sz="2800" i="1">
                          <a:latin typeface="Cambria Math" panose="02040503050406030204" pitchFamily="18" charset="0"/>
                        </a:rPr>
                        <m:t>=</m:t>
                      </m:r>
                      <m:r>
                        <a:rPr lang="zh-CN" altLang="en-US" sz="2800" i="1" smtClean="0">
                          <a:latin typeface="Cambria Math" panose="02040503050406030204" pitchFamily="18" charset="0"/>
                        </a:rPr>
                        <m:t>总线</m:t>
                      </m:r>
                      <m:r>
                        <a:rPr lang="zh-CN" altLang="en-US" sz="2800" i="1">
                          <a:latin typeface="Cambria Math" panose="02040503050406030204" pitchFamily="18" charset="0"/>
                        </a:rPr>
                        <m:t>工作</m:t>
                      </m:r>
                      <m:r>
                        <a:rPr lang="zh-CN" altLang="en-US" sz="2800" i="1" smtClean="0">
                          <a:latin typeface="Cambria Math" panose="02040503050406030204" pitchFamily="18" charset="0"/>
                        </a:rPr>
                        <m:t>频率</m:t>
                      </m:r>
                      <m:r>
                        <a:rPr lang="en-US" altLang="zh-CN" sz="2800" i="1">
                          <a:latin typeface="Cambria Math" panose="02040503050406030204" pitchFamily="18" charset="0"/>
                        </a:rPr>
                        <m:t>×</m:t>
                      </m:r>
                      <m:r>
                        <a:rPr lang="zh-CN" altLang="en-US" sz="2800" i="1" smtClean="0">
                          <a:latin typeface="Cambria Math" panose="02040503050406030204" pitchFamily="18" charset="0"/>
                        </a:rPr>
                        <m:t>总线宽度</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𝑏𝑖𝑡</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𝑠</m:t>
                      </m:r>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zh-CN" altLang="en-US" sz="2800" i="1">
                              <a:latin typeface="Cambria Math" panose="02040503050406030204" pitchFamily="18" charset="0"/>
                            </a:rPr>
                            <m:t>总线</m:t>
                          </m:r>
                          <m:r>
                            <a:rPr lang="zh-CN" altLang="en-US" sz="2800" i="1" smtClean="0">
                              <a:latin typeface="Cambria Math" panose="02040503050406030204" pitchFamily="18" charset="0"/>
                            </a:rPr>
                            <m:t>宽度</m:t>
                          </m:r>
                        </m:num>
                        <m:den>
                          <m:r>
                            <a:rPr lang="zh-CN" altLang="en-US" sz="2800" i="1">
                              <a:latin typeface="Cambria Math" panose="02040503050406030204" pitchFamily="18" charset="0"/>
                            </a:rPr>
                            <m:t>总线</m:t>
                          </m:r>
                          <m:r>
                            <a:rPr lang="zh-CN" altLang="en-US" sz="2800" i="1" smtClean="0">
                              <a:latin typeface="Cambria Math" panose="02040503050406030204" pitchFamily="18" charset="0"/>
                            </a:rPr>
                            <m:t>周期</m:t>
                          </m:r>
                        </m:den>
                      </m:f>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𝑏𝑖𝑡</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𝑠</m:t>
                      </m:r>
                      <m:r>
                        <a:rPr lang="en-US" altLang="zh-CN" sz="2800" b="0" i="1" smtClean="0">
                          <a:latin typeface="Cambria Math" panose="02040503050406030204" pitchFamily="18" charset="0"/>
                        </a:rPr>
                        <m:t>)</m:t>
                      </m:r>
                    </m:oMath>
                  </m:oMathPara>
                </a14:m>
                <a:endParaRPr lang="zh-CN" altLang="en-US" sz="2800" dirty="0"/>
              </a:p>
            </p:txBody>
          </p:sp>
        </mc:Choice>
        <mc:Fallback xmlns="">
          <p:sp>
            <p:nvSpPr>
              <p:cNvPr id="2" name="文本框 1">
                <a:extLst>
                  <a:ext uri="{FF2B5EF4-FFF2-40B4-BE49-F238E27FC236}">
                    <a16:creationId xmlns:a16="http://schemas.microsoft.com/office/drawing/2014/main" id="{AB40B88D-52F8-4538-AC69-ECA0A11D5783}"/>
                  </a:ext>
                </a:extLst>
              </p:cNvPr>
              <p:cNvSpPr txBox="1">
                <a:spLocks noRot="1" noChangeAspect="1" noMove="1" noResize="1" noEditPoints="1" noAdjustHandles="1" noChangeArrowheads="1" noChangeShapeType="1" noTextEdit="1"/>
              </p:cNvSpPr>
              <p:nvPr/>
            </p:nvSpPr>
            <p:spPr>
              <a:xfrm>
                <a:off x="1013710" y="5471814"/>
                <a:ext cx="10164577" cy="910249"/>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21993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linds(horizontal)">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blinds(horizontal)">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blinds(horizontal)">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blinds(horizontal)">
                                      <p:cBhvr>
                                        <p:cTn id="22" dur="500"/>
                                        <p:tgtEl>
                                          <p:spTgt spid="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Effect transition="in" filter="blinds(horizontal)">
                                      <p:cBhvr>
                                        <p:cTn id="27" dur="500"/>
                                        <p:tgtEl>
                                          <p:spTgt spid="1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2">
                                            <p:txEl>
                                              <p:pRg st="5" end="5"/>
                                            </p:txEl>
                                          </p:spTgt>
                                        </p:tgtEl>
                                        <p:attrNameLst>
                                          <p:attrName>style.visibility</p:attrName>
                                        </p:attrNameLst>
                                      </p:cBhvr>
                                      <p:to>
                                        <p:strVal val="visible"/>
                                      </p:to>
                                    </p:set>
                                    <p:animEffect transition="in" filter="blinds(horizontal)">
                                      <p:cBhvr>
                                        <p:cTn id="32" dur="500"/>
                                        <p:tgtEl>
                                          <p:spTgt spid="1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3628870" y="13396"/>
            <a:ext cx="4934260"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总线性能指标例题</a:t>
            </a:r>
          </a:p>
        </p:txBody>
      </p:sp>
      <p:sp>
        <p:nvSpPr>
          <p:cNvPr id="12" name="Rectangle 3">
            <a:extLst>
              <a:ext uri="{FF2B5EF4-FFF2-40B4-BE49-F238E27FC236}">
                <a16:creationId xmlns:a16="http://schemas.microsoft.com/office/drawing/2014/main" id="{2ECAD38C-4DAB-44CF-9EE4-C61E762F4D6B}"/>
              </a:ext>
            </a:extLst>
          </p:cNvPr>
          <p:cNvSpPr txBox="1">
            <a:spLocks noChangeArrowheads="1"/>
          </p:cNvSpPr>
          <p:nvPr/>
        </p:nvSpPr>
        <p:spPr>
          <a:xfrm>
            <a:off x="494297" y="692742"/>
            <a:ext cx="11203405" cy="49067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Aft>
                <a:spcPct val="20000"/>
              </a:spcAft>
              <a:buNone/>
              <a:defRPr/>
            </a:pPr>
            <a:endParaRPr lang="en-US" altLang="zh-CN" sz="2600"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6D4DB862-EFD7-4C86-A04F-B76EEC8B9B46}"/>
              </a:ext>
            </a:extLst>
          </p:cNvPr>
          <p:cNvSpPr txBox="1"/>
          <p:nvPr/>
        </p:nvSpPr>
        <p:spPr>
          <a:xfrm>
            <a:off x="494297" y="532924"/>
            <a:ext cx="11203405" cy="1221938"/>
          </a:xfrm>
          <a:prstGeom prst="rect">
            <a:avLst/>
          </a:prstGeom>
          <a:noFill/>
        </p:spPr>
        <p:txBody>
          <a:bodyPr wrap="square">
            <a:spAutoFit/>
          </a:bodyPr>
          <a:lstStyle/>
          <a:p>
            <a:pPr>
              <a:lnSpc>
                <a:spcPct val="150000"/>
              </a:lnSpc>
            </a:pPr>
            <a:r>
              <a:rPr lang="zh-CN" altLang="en-US" sz="2600" dirty="0">
                <a:latin typeface="微软雅黑" panose="020B0503020204020204" pitchFamily="34" charset="-122"/>
                <a:ea typeface="微软雅黑" panose="020B0503020204020204" pitchFamily="34" charset="-122"/>
              </a:rPr>
              <a:t>某总线在一个总线周期中并行传送</a:t>
            </a:r>
            <a:r>
              <a:rPr lang="en-US" altLang="zh-CN" sz="2600" dirty="0">
                <a:latin typeface="微软雅黑" panose="020B0503020204020204" pitchFamily="34" charset="-122"/>
                <a:ea typeface="微软雅黑" panose="020B0503020204020204" pitchFamily="34" charset="-122"/>
              </a:rPr>
              <a:t>4</a:t>
            </a:r>
            <a:r>
              <a:rPr lang="zh-CN" altLang="en-US" sz="2600" dirty="0">
                <a:latin typeface="微软雅黑" panose="020B0503020204020204" pitchFamily="34" charset="-122"/>
                <a:ea typeface="微软雅黑" panose="020B0503020204020204" pitchFamily="34" charset="-122"/>
              </a:rPr>
              <a:t>个字节的数据，假设一个总线周期等于一个总线时钟周期，总线时钟频率为</a:t>
            </a:r>
            <a:r>
              <a:rPr lang="en-US" altLang="zh-CN" sz="2600" dirty="0">
                <a:latin typeface="微软雅黑" panose="020B0503020204020204" pitchFamily="34" charset="-122"/>
                <a:ea typeface="微软雅黑" panose="020B0503020204020204" pitchFamily="34" charset="-122"/>
              </a:rPr>
              <a:t>33MHz</a:t>
            </a:r>
            <a:r>
              <a:rPr lang="zh-CN" altLang="en-US" sz="2600" dirty="0">
                <a:latin typeface="微软雅黑" panose="020B0503020204020204" pitchFamily="34" charset="-122"/>
                <a:ea typeface="微软雅黑" panose="020B0503020204020204" pitchFamily="34" charset="-122"/>
              </a:rPr>
              <a:t>，则总线带宽是多少</a:t>
            </a:r>
            <a:r>
              <a:rPr lang="en-US" altLang="zh-CN" sz="2600" dirty="0">
                <a:latin typeface="微软雅黑" panose="020B0503020204020204" pitchFamily="34" charset="-122"/>
                <a:ea typeface="微软雅黑" panose="020B0503020204020204" pitchFamily="34" charset="-122"/>
              </a:rPr>
              <a:t>? </a:t>
            </a:r>
            <a:endParaRPr lang="zh-CN" altLang="en-US" sz="26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A3C39A8C-8E38-427C-8207-ABEBDABC2A95}"/>
              </a:ext>
            </a:extLst>
          </p:cNvPr>
          <p:cNvSpPr txBox="1"/>
          <p:nvPr/>
        </p:nvSpPr>
        <p:spPr>
          <a:xfrm>
            <a:off x="494297" y="2065956"/>
            <a:ext cx="11296650" cy="3133165"/>
          </a:xfrm>
          <a:prstGeom prst="rect">
            <a:avLst/>
          </a:prstGeom>
          <a:noFill/>
        </p:spPr>
        <p:txBody>
          <a:bodyPr wrap="square">
            <a:spAutoFit/>
          </a:bodyPr>
          <a:lstStyle/>
          <a:p>
            <a:pPr eaLnBrk="1" hangingPunct="1">
              <a:spcBef>
                <a:spcPct val="20000"/>
              </a:spcBef>
              <a:spcAft>
                <a:spcPct val="20000"/>
              </a:spcAft>
              <a:tabLst/>
            </a:pPr>
            <a:r>
              <a:rPr lang="zh-CN" altLang="en-US" sz="2600" dirty="0">
                <a:solidFill>
                  <a:schemeClr val="accent1"/>
                </a:solidFill>
                <a:latin typeface="微软雅黑" panose="020B0503020204020204" pitchFamily="34" charset="-122"/>
                <a:ea typeface="微软雅黑" panose="020B0503020204020204" pitchFamily="34" charset="-122"/>
              </a:rPr>
              <a:t>总线带宽</a:t>
            </a:r>
            <a:r>
              <a:rPr lang="en-US" altLang="zh-CN" sz="2600" dirty="0">
                <a:solidFill>
                  <a:schemeClr val="accent1"/>
                </a:solidFill>
                <a:latin typeface="微软雅黑" panose="020B0503020204020204" pitchFamily="34" charset="-122"/>
                <a:ea typeface="微软雅黑" panose="020B0503020204020204" pitchFamily="34" charset="-122"/>
              </a:rPr>
              <a:t> = </a:t>
            </a:r>
            <a:r>
              <a:rPr lang="zh-CN" altLang="en-US" sz="2600" dirty="0">
                <a:solidFill>
                  <a:schemeClr val="accent1"/>
                </a:solidFill>
                <a:latin typeface="微软雅黑" panose="020B0503020204020204" pitchFamily="34" charset="-122"/>
                <a:ea typeface="微软雅黑" panose="020B0503020204020204" pitchFamily="34" charset="-122"/>
              </a:rPr>
              <a:t>总线宽度</a:t>
            </a:r>
            <a:r>
              <a:rPr lang="en-US" altLang="zh-CN" sz="2600" dirty="0">
                <a:solidFill>
                  <a:schemeClr val="accent1"/>
                </a:solidFill>
                <a:latin typeface="微软雅黑" panose="020B0503020204020204" pitchFamily="34" charset="-122"/>
                <a:ea typeface="微软雅黑" panose="020B0503020204020204" pitchFamily="34" charset="-122"/>
              </a:rPr>
              <a:t>×</a:t>
            </a:r>
            <a:r>
              <a:rPr lang="zh-CN" altLang="en-US" sz="2600" dirty="0">
                <a:solidFill>
                  <a:schemeClr val="accent1"/>
                </a:solidFill>
                <a:latin typeface="微软雅黑" panose="020B0503020204020204" pitchFamily="34" charset="-122"/>
                <a:ea typeface="微软雅黑" panose="020B0503020204020204" pitchFamily="34" charset="-122"/>
              </a:rPr>
              <a:t>总线时钟频率</a:t>
            </a:r>
            <a:endParaRPr lang="en-US" altLang="zh-CN" sz="2600" dirty="0">
              <a:solidFill>
                <a:schemeClr val="accent1"/>
              </a:solidFill>
              <a:latin typeface="微软雅黑" panose="020B0503020204020204" pitchFamily="34" charset="-122"/>
              <a:ea typeface="微软雅黑" panose="020B0503020204020204" pitchFamily="34" charset="-122"/>
            </a:endParaRPr>
          </a:p>
          <a:p>
            <a:pPr eaLnBrk="1" hangingPunct="1">
              <a:spcBef>
                <a:spcPct val="20000"/>
              </a:spcBef>
              <a:spcAft>
                <a:spcPct val="20000"/>
              </a:spcAft>
              <a:tabLst/>
            </a:pPr>
            <a:r>
              <a:rPr lang="en-US" altLang="zh-CN" sz="2600" dirty="0">
                <a:solidFill>
                  <a:schemeClr val="accent1"/>
                </a:solidFill>
                <a:latin typeface="微软雅黑" panose="020B0503020204020204" pitchFamily="34" charset="-122"/>
                <a:ea typeface="微软雅黑" panose="020B0503020204020204" pitchFamily="34" charset="-122"/>
              </a:rPr>
              <a:t>                        = 4B×33MHz=132MB/s</a:t>
            </a:r>
          </a:p>
          <a:p>
            <a:pPr eaLnBrk="1" hangingPunct="1">
              <a:spcBef>
                <a:spcPct val="20000"/>
              </a:spcBef>
              <a:spcAft>
                <a:spcPct val="20000"/>
              </a:spcAft>
              <a:tabLst/>
            </a:pPr>
            <a:endParaRPr lang="en-US" altLang="zh-CN" sz="2600" dirty="0">
              <a:solidFill>
                <a:schemeClr val="accent1"/>
              </a:solidFill>
              <a:latin typeface="微软雅黑" panose="020B0503020204020204" pitchFamily="34" charset="-122"/>
              <a:ea typeface="微软雅黑" panose="020B0503020204020204" pitchFamily="34" charset="-122"/>
            </a:endParaRPr>
          </a:p>
          <a:p>
            <a:pPr eaLnBrk="1" hangingPunct="1">
              <a:spcBef>
                <a:spcPct val="20000"/>
              </a:spcBef>
              <a:spcAft>
                <a:spcPct val="20000"/>
              </a:spcAft>
              <a:tabLst/>
            </a:pPr>
            <a:r>
              <a:rPr lang="zh-CN" altLang="en-US" sz="2600" dirty="0">
                <a:latin typeface="微软雅黑" panose="020B0503020204020204" pitchFamily="34" charset="-122"/>
                <a:ea typeface="微软雅黑" panose="020B0503020204020204" pitchFamily="34" charset="-122"/>
              </a:rPr>
              <a:t>如果一个总线周期中并行传送</a:t>
            </a:r>
            <a:r>
              <a:rPr lang="en-US" altLang="zh-CN" sz="2600" dirty="0">
                <a:latin typeface="微软雅黑" panose="020B0503020204020204" pitchFamily="34" charset="-122"/>
                <a:ea typeface="微软雅黑" panose="020B0503020204020204" pitchFamily="34" charset="-122"/>
              </a:rPr>
              <a:t>64</a:t>
            </a:r>
            <a:r>
              <a:rPr lang="zh-CN" altLang="en-US" sz="2600" dirty="0">
                <a:latin typeface="微软雅黑" panose="020B0503020204020204" pitchFamily="34" charset="-122"/>
                <a:ea typeface="微软雅黑" panose="020B0503020204020204" pitchFamily="34" charset="-122"/>
              </a:rPr>
              <a:t>位数据，总线时钟频率升为</a:t>
            </a:r>
            <a:r>
              <a:rPr lang="en-US" altLang="zh-CN" sz="2600" dirty="0">
                <a:latin typeface="微软雅黑" panose="020B0503020204020204" pitchFamily="34" charset="-122"/>
                <a:ea typeface="微软雅黑" panose="020B0503020204020204" pitchFamily="34" charset="-122"/>
              </a:rPr>
              <a:t>66MHz</a:t>
            </a:r>
            <a:r>
              <a:rPr lang="zh-CN" altLang="en-US" sz="2600" dirty="0">
                <a:latin typeface="微软雅黑" panose="020B0503020204020204" pitchFamily="34" charset="-122"/>
                <a:ea typeface="微软雅黑" panose="020B0503020204020204" pitchFamily="34" charset="-122"/>
              </a:rPr>
              <a:t>，则总线带宽是多少</a:t>
            </a:r>
            <a:r>
              <a:rPr lang="en-US" altLang="zh-CN" sz="2600" dirty="0">
                <a:latin typeface="微软雅黑" panose="020B0503020204020204" pitchFamily="34" charset="-122"/>
                <a:ea typeface="微软雅黑" panose="020B0503020204020204" pitchFamily="34" charset="-122"/>
              </a:rPr>
              <a:t>?</a:t>
            </a:r>
          </a:p>
          <a:p>
            <a:pPr eaLnBrk="1" hangingPunct="1">
              <a:spcBef>
                <a:spcPct val="20000"/>
              </a:spcBef>
              <a:spcAft>
                <a:spcPct val="20000"/>
              </a:spcAft>
              <a:tabLst/>
            </a:pPr>
            <a:r>
              <a:rPr lang="zh-CN" altLang="en-US" sz="2600" dirty="0">
                <a:solidFill>
                  <a:schemeClr val="accent1"/>
                </a:solidFill>
                <a:latin typeface="微软雅黑" panose="020B0503020204020204" pitchFamily="34" charset="-122"/>
                <a:ea typeface="微软雅黑" panose="020B0503020204020204" pitchFamily="34" charset="-122"/>
              </a:rPr>
              <a:t>总线带宽</a:t>
            </a:r>
            <a:r>
              <a:rPr lang="en-US" altLang="zh-CN" sz="2600" dirty="0">
                <a:solidFill>
                  <a:schemeClr val="accent1"/>
                </a:solidFill>
                <a:latin typeface="微软雅黑" panose="020B0503020204020204" pitchFamily="34" charset="-122"/>
                <a:ea typeface="微软雅黑" panose="020B0503020204020204" pitchFamily="34" charset="-122"/>
              </a:rPr>
              <a:t> = </a:t>
            </a:r>
            <a:r>
              <a:rPr lang="zh-CN" altLang="en-US" sz="2600" dirty="0">
                <a:solidFill>
                  <a:schemeClr val="accent1"/>
                </a:solidFill>
                <a:latin typeface="微软雅黑" panose="020B0503020204020204" pitchFamily="34" charset="-122"/>
                <a:ea typeface="微软雅黑" panose="020B0503020204020204" pitchFamily="34" charset="-122"/>
              </a:rPr>
              <a:t>总线宽度</a:t>
            </a:r>
            <a:r>
              <a:rPr lang="en-US" altLang="zh-CN" sz="2600" dirty="0">
                <a:solidFill>
                  <a:schemeClr val="accent1"/>
                </a:solidFill>
                <a:latin typeface="微软雅黑" panose="020B0503020204020204" pitchFamily="34" charset="-122"/>
                <a:ea typeface="微软雅黑" panose="020B0503020204020204" pitchFamily="34" charset="-122"/>
              </a:rPr>
              <a:t>×</a:t>
            </a:r>
            <a:r>
              <a:rPr lang="zh-CN" altLang="en-US" sz="2600" dirty="0">
                <a:solidFill>
                  <a:schemeClr val="accent1"/>
                </a:solidFill>
                <a:latin typeface="微软雅黑" panose="020B0503020204020204" pitchFamily="34" charset="-122"/>
                <a:ea typeface="微软雅黑" panose="020B0503020204020204" pitchFamily="34" charset="-122"/>
              </a:rPr>
              <a:t>总线时钟频率</a:t>
            </a:r>
            <a:r>
              <a:rPr lang="en-US" altLang="zh-CN" sz="2600" dirty="0">
                <a:solidFill>
                  <a:schemeClr val="accent1"/>
                </a:solidFill>
                <a:latin typeface="微软雅黑" panose="020B0503020204020204" pitchFamily="34" charset="-122"/>
                <a:ea typeface="微软雅黑" panose="020B0503020204020204" pitchFamily="34" charset="-122"/>
              </a:rPr>
              <a:t> = 8B×66MHz = 528MB/s</a:t>
            </a:r>
            <a:endParaRPr lang="zh-CN" altLang="en-US" sz="2600"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49607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fade">
                                      <p:cBhvr>
                                        <p:cTn id="17" dur="500"/>
                                        <p:tgtEl>
                                          <p:spTgt spid="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animEffect transition="in" filter="fade">
                                      <p:cBhvr>
                                        <p:cTn id="22"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3628870" y="13396"/>
            <a:ext cx="4934260"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总线性能指标例题</a:t>
            </a:r>
          </a:p>
        </p:txBody>
      </p:sp>
      <p:sp>
        <p:nvSpPr>
          <p:cNvPr id="12" name="Rectangle 3">
            <a:extLst>
              <a:ext uri="{FF2B5EF4-FFF2-40B4-BE49-F238E27FC236}">
                <a16:creationId xmlns:a16="http://schemas.microsoft.com/office/drawing/2014/main" id="{2ECAD38C-4DAB-44CF-9EE4-C61E762F4D6B}"/>
              </a:ext>
            </a:extLst>
          </p:cNvPr>
          <p:cNvSpPr txBox="1">
            <a:spLocks noChangeArrowheads="1"/>
          </p:cNvSpPr>
          <p:nvPr/>
        </p:nvSpPr>
        <p:spPr>
          <a:xfrm>
            <a:off x="494297" y="692742"/>
            <a:ext cx="11203405" cy="49067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Aft>
                <a:spcPct val="20000"/>
              </a:spcAft>
              <a:buNone/>
              <a:defRPr/>
            </a:pPr>
            <a:endParaRPr lang="en-US" altLang="zh-CN" sz="2600"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6D4DB862-EFD7-4C86-A04F-B76EEC8B9B46}"/>
              </a:ext>
            </a:extLst>
          </p:cNvPr>
          <p:cNvSpPr txBox="1"/>
          <p:nvPr/>
        </p:nvSpPr>
        <p:spPr>
          <a:xfrm>
            <a:off x="494297" y="598171"/>
            <a:ext cx="11203405" cy="2092881"/>
          </a:xfrm>
          <a:prstGeom prst="rect">
            <a:avLst/>
          </a:prstGeom>
          <a:noFill/>
        </p:spPr>
        <p:txBody>
          <a:bodyPr wrap="square">
            <a:spAutoFit/>
          </a:bodyPr>
          <a:lstStyle/>
          <a:p>
            <a:r>
              <a:rPr lang="zh-CN" altLang="en-US" sz="2600" dirty="0">
                <a:latin typeface="微软雅黑" panose="020B0503020204020204" pitchFamily="34" charset="-122"/>
                <a:ea typeface="微软雅黑" panose="020B0503020204020204" pitchFamily="34" charset="-122"/>
              </a:rPr>
              <a:t>某同步总线采用数据线和地址线复用方式，其中地址</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数据线有</a:t>
            </a:r>
            <a:r>
              <a:rPr lang="en-US" altLang="zh-CN" sz="2600" dirty="0">
                <a:latin typeface="微软雅黑" panose="020B0503020204020204" pitchFamily="34" charset="-122"/>
                <a:ea typeface="微软雅黑" panose="020B0503020204020204" pitchFamily="34" charset="-122"/>
              </a:rPr>
              <a:t>32</a:t>
            </a:r>
            <a:r>
              <a:rPr lang="zh-CN" altLang="en-US" sz="2600" dirty="0">
                <a:latin typeface="微软雅黑" panose="020B0503020204020204" pitchFamily="34" charset="-122"/>
                <a:ea typeface="微软雅黑" panose="020B0503020204020204" pitchFamily="34" charset="-122"/>
              </a:rPr>
              <a:t>根，总线时钟频率为</a:t>
            </a:r>
            <a:r>
              <a:rPr lang="en-US" altLang="zh-CN" sz="2600" dirty="0">
                <a:latin typeface="微软雅黑" panose="020B0503020204020204" pitchFamily="34" charset="-122"/>
                <a:ea typeface="微软雅黑" panose="020B0503020204020204" pitchFamily="34" charset="-122"/>
              </a:rPr>
              <a:t>66MHz</a:t>
            </a:r>
            <a:r>
              <a:rPr lang="zh-CN" altLang="en-US" sz="2600" dirty="0">
                <a:latin typeface="微软雅黑" panose="020B0503020204020204" pitchFamily="34" charset="-122"/>
                <a:ea typeface="微软雅黑" panose="020B0503020204020204" pitchFamily="34" charset="-122"/>
              </a:rPr>
              <a:t>，每个时钟周期传送两次数据。</a:t>
            </a:r>
            <a:endParaRPr lang="en-US" altLang="zh-CN" sz="2600" dirty="0">
              <a:latin typeface="微软雅黑" panose="020B0503020204020204" pitchFamily="34" charset="-122"/>
              <a:ea typeface="微软雅黑" panose="020B0503020204020204" pitchFamily="34" charset="-122"/>
            </a:endParaRPr>
          </a:p>
          <a:p>
            <a:pPr marL="514350" indent="-514350">
              <a:buFont typeface="+mj-lt"/>
              <a:buAutoNum type="arabicPeriod"/>
            </a:pPr>
            <a:r>
              <a:rPr lang="zh-CN" altLang="en-US" sz="2600" dirty="0">
                <a:latin typeface="微软雅黑" panose="020B0503020204020204" pitchFamily="34" charset="-122"/>
                <a:ea typeface="微软雅黑" panose="020B0503020204020204" pitchFamily="34" charset="-122"/>
              </a:rPr>
              <a:t>该总线的最大数据传输率（即总线带宽）是多少？</a:t>
            </a:r>
            <a:endParaRPr lang="en-US" altLang="zh-CN" sz="2600" dirty="0">
              <a:latin typeface="微软雅黑" panose="020B0503020204020204" pitchFamily="34" charset="-122"/>
              <a:ea typeface="微软雅黑" panose="020B0503020204020204" pitchFamily="34" charset="-122"/>
            </a:endParaRPr>
          </a:p>
          <a:p>
            <a:pPr marL="514350" indent="-514350">
              <a:buFont typeface="+mj-lt"/>
              <a:buAutoNum type="arabicPeriod"/>
            </a:pPr>
            <a:r>
              <a:rPr lang="zh-CN" altLang="en-US" sz="2600" dirty="0">
                <a:latin typeface="微软雅黑" panose="020B0503020204020204" pitchFamily="34" charset="-122"/>
                <a:ea typeface="微软雅黑" panose="020B0503020204020204" pitchFamily="34" charset="-122"/>
              </a:rPr>
              <a:t>若该总线支持突发传输方式，传输一个地址占用一个时钟周期，则一次主存写总线事务传输</a:t>
            </a:r>
            <a:r>
              <a:rPr lang="en-US" altLang="zh-CN" sz="2600" dirty="0">
                <a:latin typeface="微软雅黑" panose="020B0503020204020204" pitchFamily="34" charset="-122"/>
                <a:ea typeface="微软雅黑" panose="020B0503020204020204" pitchFamily="34" charset="-122"/>
              </a:rPr>
              <a:t>128</a:t>
            </a:r>
            <a:r>
              <a:rPr lang="zh-CN" altLang="en-US" sz="2600" dirty="0">
                <a:latin typeface="微软雅黑" panose="020B0503020204020204" pitchFamily="34" charset="-122"/>
                <a:ea typeface="微软雅黑" panose="020B0503020204020204" pitchFamily="34" charset="-122"/>
              </a:rPr>
              <a:t>位数据所需要的时间至少是多少？</a:t>
            </a:r>
          </a:p>
        </p:txBody>
      </p:sp>
      <p:sp>
        <p:nvSpPr>
          <p:cNvPr id="8" name="文本框 7">
            <a:extLst>
              <a:ext uri="{FF2B5EF4-FFF2-40B4-BE49-F238E27FC236}">
                <a16:creationId xmlns:a16="http://schemas.microsoft.com/office/drawing/2014/main" id="{A3C39A8C-8E38-427C-8207-ABEBDABC2A95}"/>
              </a:ext>
            </a:extLst>
          </p:cNvPr>
          <p:cNvSpPr txBox="1"/>
          <p:nvPr/>
        </p:nvSpPr>
        <p:spPr>
          <a:xfrm>
            <a:off x="447674" y="2785623"/>
            <a:ext cx="11559842" cy="1692771"/>
          </a:xfrm>
          <a:prstGeom prst="rect">
            <a:avLst/>
          </a:prstGeom>
          <a:noFill/>
        </p:spPr>
        <p:txBody>
          <a:bodyPr wrap="square">
            <a:spAutoFit/>
          </a:bodyPr>
          <a:lstStyle/>
          <a:p>
            <a:pPr eaLnBrk="1" hangingPunct="1">
              <a:tabLst/>
            </a:pPr>
            <a:r>
              <a:rPr lang="en-US" altLang="zh-CN" sz="2600" dirty="0">
                <a:solidFill>
                  <a:schemeClr val="accent1"/>
                </a:solidFill>
                <a:latin typeface="微软雅黑" panose="020B0503020204020204" pitchFamily="34" charset="-122"/>
                <a:ea typeface="微软雅黑" panose="020B0503020204020204" pitchFamily="34" charset="-122"/>
              </a:rPr>
              <a:t>1.	</a:t>
            </a:r>
            <a:r>
              <a:rPr lang="zh-CN" altLang="en-US" sz="2600" dirty="0">
                <a:solidFill>
                  <a:schemeClr val="accent1"/>
                </a:solidFill>
                <a:latin typeface="微软雅黑" panose="020B0503020204020204" pitchFamily="34" charset="-122"/>
                <a:ea typeface="微软雅黑" panose="020B0503020204020204" pitchFamily="34" charset="-122"/>
              </a:rPr>
              <a:t>每个时钟周期传输两次数据</a:t>
            </a:r>
            <a:r>
              <a:rPr lang="en-US" altLang="zh-CN" sz="2600" dirty="0">
                <a:solidFill>
                  <a:schemeClr val="accent1"/>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sz="2600" dirty="0">
                <a:solidFill>
                  <a:schemeClr val="accent1"/>
                </a:solidFill>
                <a:latin typeface="微软雅黑" panose="020B0503020204020204" pitchFamily="34" charset="-122"/>
                <a:ea typeface="微软雅黑" panose="020B0503020204020204" pitchFamily="34" charset="-122"/>
                <a:sym typeface="Wingdings" panose="05000000000000000000" pitchFamily="2" charset="2"/>
              </a:rPr>
              <a:t>总线工作频率是时钟频率的两倍</a:t>
            </a:r>
            <a:endParaRPr lang="en-US" altLang="zh-CN" sz="2600" dirty="0">
              <a:solidFill>
                <a:schemeClr val="accent1"/>
              </a:solidFill>
              <a:latin typeface="微软雅黑" panose="020B0503020204020204" pitchFamily="34" charset="-122"/>
              <a:ea typeface="微软雅黑" panose="020B0503020204020204" pitchFamily="34" charset="-122"/>
              <a:sym typeface="Wingdings" panose="05000000000000000000" pitchFamily="2" charset="2"/>
            </a:endParaRPr>
          </a:p>
          <a:p>
            <a:pPr eaLnBrk="1" hangingPunct="1">
              <a:tabLst/>
            </a:pPr>
            <a:r>
              <a:rPr lang="en-US" altLang="zh-CN" sz="2600" dirty="0">
                <a:solidFill>
                  <a:schemeClr val="accent1"/>
                </a:solidFill>
                <a:latin typeface="微软雅黑" panose="020B0503020204020204" pitchFamily="34" charset="-122"/>
                <a:ea typeface="微软雅黑" panose="020B0503020204020204" pitchFamily="34" charset="-122"/>
              </a:rPr>
              <a:t>	</a:t>
            </a:r>
            <a:r>
              <a:rPr lang="zh-CN" altLang="en-US" sz="2600" dirty="0">
                <a:solidFill>
                  <a:schemeClr val="accent1"/>
                </a:solidFill>
                <a:latin typeface="微软雅黑" panose="020B0503020204020204" pitchFamily="34" charset="-122"/>
                <a:ea typeface="微软雅黑" panose="020B0503020204020204" pitchFamily="34" charset="-122"/>
              </a:rPr>
              <a:t>总线工作频率</a:t>
            </a:r>
            <a:r>
              <a:rPr lang="en-US" altLang="zh-CN" sz="2600" dirty="0">
                <a:solidFill>
                  <a:schemeClr val="accent1"/>
                </a:solidFill>
                <a:latin typeface="微软雅黑" panose="020B0503020204020204" pitchFamily="34" charset="-122"/>
                <a:ea typeface="微软雅黑" panose="020B0503020204020204" pitchFamily="34" charset="-122"/>
              </a:rPr>
              <a:t>=2×66MHz=132MHz</a:t>
            </a:r>
          </a:p>
          <a:p>
            <a:pPr eaLnBrk="1" hangingPunct="1">
              <a:tabLst/>
            </a:pPr>
            <a:r>
              <a:rPr lang="en-US" altLang="zh-CN" sz="2600" dirty="0">
                <a:solidFill>
                  <a:schemeClr val="accent1"/>
                </a:solidFill>
                <a:latin typeface="微软雅黑" panose="020B0503020204020204" pitchFamily="34" charset="-122"/>
                <a:ea typeface="微软雅黑" panose="020B0503020204020204" pitchFamily="34" charset="-122"/>
              </a:rPr>
              <a:t>	</a:t>
            </a:r>
            <a:r>
              <a:rPr lang="zh-CN" altLang="en-US" sz="2600" dirty="0">
                <a:solidFill>
                  <a:schemeClr val="accent1"/>
                </a:solidFill>
                <a:latin typeface="微软雅黑" panose="020B0503020204020204" pitchFamily="34" charset="-122"/>
                <a:ea typeface="微软雅黑" panose="020B0503020204020204" pitchFamily="34" charset="-122"/>
              </a:rPr>
              <a:t>总线宽度</a:t>
            </a:r>
            <a:r>
              <a:rPr lang="en-US" altLang="zh-CN" sz="2600" dirty="0">
                <a:solidFill>
                  <a:schemeClr val="accent1"/>
                </a:solidFill>
                <a:latin typeface="微软雅黑" panose="020B0503020204020204" pitchFamily="34" charset="-122"/>
                <a:ea typeface="微软雅黑" panose="020B0503020204020204" pitchFamily="34" charset="-122"/>
              </a:rPr>
              <a:t>=32bit=4B</a:t>
            </a:r>
          </a:p>
          <a:p>
            <a:pPr eaLnBrk="1" hangingPunct="1">
              <a:tabLst/>
            </a:pPr>
            <a:r>
              <a:rPr lang="en-US" altLang="zh-CN" sz="2600" dirty="0">
                <a:solidFill>
                  <a:schemeClr val="accent1"/>
                </a:solidFill>
                <a:latin typeface="微软雅黑" panose="020B0503020204020204" pitchFamily="34" charset="-122"/>
                <a:ea typeface="微软雅黑" panose="020B0503020204020204" pitchFamily="34" charset="-122"/>
              </a:rPr>
              <a:t>	</a:t>
            </a:r>
            <a:r>
              <a:rPr lang="zh-CN" altLang="en-US" sz="2600" dirty="0">
                <a:solidFill>
                  <a:schemeClr val="accent1"/>
                </a:solidFill>
                <a:latin typeface="微软雅黑" panose="020B0503020204020204" pitchFamily="34" charset="-122"/>
                <a:ea typeface="微软雅黑" panose="020B0503020204020204" pitchFamily="34" charset="-122"/>
              </a:rPr>
              <a:t>总线带宽</a:t>
            </a:r>
            <a:r>
              <a:rPr lang="en-US" altLang="zh-CN" sz="2600" dirty="0">
                <a:solidFill>
                  <a:schemeClr val="accent1"/>
                </a:solidFill>
                <a:latin typeface="微软雅黑" panose="020B0503020204020204" pitchFamily="34" charset="-122"/>
                <a:ea typeface="微软雅黑" panose="020B0503020204020204" pitchFamily="34" charset="-122"/>
              </a:rPr>
              <a:t>=</a:t>
            </a:r>
            <a:r>
              <a:rPr lang="zh-CN" altLang="en-US" sz="2600" dirty="0">
                <a:solidFill>
                  <a:schemeClr val="accent1"/>
                </a:solidFill>
                <a:latin typeface="微软雅黑" panose="020B0503020204020204" pitchFamily="34" charset="-122"/>
                <a:ea typeface="微软雅黑" panose="020B0503020204020204" pitchFamily="34" charset="-122"/>
              </a:rPr>
              <a:t>总线工作频率</a:t>
            </a:r>
            <a:r>
              <a:rPr lang="en-US" altLang="zh-CN" sz="2600" dirty="0">
                <a:solidFill>
                  <a:schemeClr val="accent1"/>
                </a:solidFill>
                <a:latin typeface="微软雅黑" panose="020B0503020204020204" pitchFamily="34" charset="-122"/>
                <a:ea typeface="微软雅黑" panose="020B0503020204020204" pitchFamily="34" charset="-122"/>
              </a:rPr>
              <a:t>×</a:t>
            </a:r>
            <a:r>
              <a:rPr lang="zh-CN" altLang="en-US" sz="2600" dirty="0">
                <a:solidFill>
                  <a:schemeClr val="accent1"/>
                </a:solidFill>
                <a:latin typeface="微软雅黑" panose="020B0503020204020204" pitchFamily="34" charset="-122"/>
                <a:ea typeface="微软雅黑" panose="020B0503020204020204" pitchFamily="34" charset="-122"/>
              </a:rPr>
              <a:t>总线宽度</a:t>
            </a:r>
            <a:r>
              <a:rPr lang="en-US" altLang="zh-CN" sz="2600" dirty="0">
                <a:solidFill>
                  <a:schemeClr val="accent1"/>
                </a:solidFill>
                <a:latin typeface="微软雅黑" panose="020B0503020204020204" pitchFamily="34" charset="-122"/>
                <a:ea typeface="微软雅黑" panose="020B0503020204020204" pitchFamily="34" charset="-122"/>
              </a:rPr>
              <a:t>=132×4 MB/s = 528MB/s</a:t>
            </a:r>
          </a:p>
        </p:txBody>
      </p:sp>
      <p:sp>
        <p:nvSpPr>
          <p:cNvPr id="9" name="文本框 8">
            <a:extLst>
              <a:ext uri="{FF2B5EF4-FFF2-40B4-BE49-F238E27FC236}">
                <a16:creationId xmlns:a16="http://schemas.microsoft.com/office/drawing/2014/main" id="{8EB37787-43A2-494A-8B52-823452E92C0D}"/>
              </a:ext>
            </a:extLst>
          </p:cNvPr>
          <p:cNvSpPr txBox="1"/>
          <p:nvPr/>
        </p:nvSpPr>
        <p:spPr>
          <a:xfrm>
            <a:off x="447674" y="4593027"/>
            <a:ext cx="11559841" cy="2092881"/>
          </a:xfrm>
          <a:prstGeom prst="rect">
            <a:avLst/>
          </a:prstGeom>
          <a:noFill/>
        </p:spPr>
        <p:txBody>
          <a:bodyPr wrap="square">
            <a:spAutoFit/>
          </a:bodyPr>
          <a:lstStyle/>
          <a:p>
            <a:pPr marL="514350" indent="-514350" eaLnBrk="1" hangingPunct="1">
              <a:buAutoNum type="arabicPeriod" startAt="2"/>
              <a:tabLst/>
            </a:pPr>
            <a:r>
              <a:rPr lang="zh-CN" altLang="en-US" sz="2600" dirty="0">
                <a:solidFill>
                  <a:schemeClr val="accent1"/>
                </a:solidFill>
                <a:latin typeface="微软雅黑" panose="020B0503020204020204" pitchFamily="34" charset="-122"/>
                <a:ea typeface="微软雅黑" panose="020B0503020204020204" pitchFamily="34" charset="-122"/>
              </a:rPr>
              <a:t>突发传输方式：一次总线事务中，主设备只需给出一个首地址，从设备就能从首地址开始的若干个连续单元读出或写入多个数据。</a:t>
            </a:r>
            <a:endParaRPr lang="en-US" altLang="zh-CN" sz="2600" dirty="0">
              <a:solidFill>
                <a:schemeClr val="accent1"/>
              </a:solidFill>
              <a:latin typeface="微软雅黑" panose="020B0503020204020204" pitchFamily="34" charset="-122"/>
              <a:ea typeface="微软雅黑" panose="020B0503020204020204" pitchFamily="34" charset="-122"/>
            </a:endParaRPr>
          </a:p>
          <a:p>
            <a:pPr eaLnBrk="1" hangingPunct="1">
              <a:tabLst/>
            </a:pPr>
            <a:r>
              <a:rPr lang="en-US" altLang="zh-CN" sz="2600" dirty="0">
                <a:solidFill>
                  <a:schemeClr val="accent1"/>
                </a:solidFill>
                <a:latin typeface="微软雅黑" panose="020B0503020204020204" pitchFamily="34" charset="-122"/>
                <a:ea typeface="微软雅黑" panose="020B0503020204020204" pitchFamily="34" charset="-122"/>
              </a:rPr>
              <a:t>	</a:t>
            </a:r>
            <a:r>
              <a:rPr lang="zh-CN" altLang="en-US" sz="2600" dirty="0">
                <a:solidFill>
                  <a:schemeClr val="accent1"/>
                </a:solidFill>
                <a:latin typeface="微软雅黑" panose="020B0503020204020204" pitchFamily="34" charset="-122"/>
                <a:ea typeface="微软雅黑" panose="020B0503020204020204" pitchFamily="34" charset="-122"/>
              </a:rPr>
              <a:t>发送首地址占用</a:t>
            </a:r>
            <a:r>
              <a:rPr lang="en-US" altLang="zh-CN" sz="2600" dirty="0">
                <a:solidFill>
                  <a:schemeClr val="accent1"/>
                </a:solidFill>
                <a:latin typeface="微软雅黑" panose="020B0503020204020204" pitchFamily="34" charset="-122"/>
                <a:ea typeface="微软雅黑" panose="020B0503020204020204" pitchFamily="34" charset="-122"/>
              </a:rPr>
              <a:t>1</a:t>
            </a:r>
            <a:r>
              <a:rPr lang="zh-CN" altLang="en-US" sz="2600" dirty="0">
                <a:solidFill>
                  <a:schemeClr val="accent1"/>
                </a:solidFill>
                <a:latin typeface="微软雅黑" panose="020B0503020204020204" pitchFamily="34" charset="-122"/>
                <a:ea typeface="微软雅黑" panose="020B0503020204020204" pitchFamily="34" charset="-122"/>
              </a:rPr>
              <a:t>个时钟周期，</a:t>
            </a:r>
            <a:r>
              <a:rPr lang="en-US" altLang="zh-CN" sz="2600" dirty="0">
                <a:solidFill>
                  <a:schemeClr val="accent1"/>
                </a:solidFill>
                <a:latin typeface="微软雅黑" panose="020B0503020204020204" pitchFamily="34" charset="-122"/>
                <a:ea typeface="微软雅黑" panose="020B0503020204020204" pitchFamily="34" charset="-122"/>
              </a:rPr>
              <a:t>128</a:t>
            </a:r>
            <a:r>
              <a:rPr lang="zh-CN" altLang="en-US" sz="2600" dirty="0">
                <a:solidFill>
                  <a:schemeClr val="accent1"/>
                </a:solidFill>
                <a:latin typeface="微软雅黑" panose="020B0503020204020204" pitchFamily="34" charset="-122"/>
                <a:ea typeface="微软雅黑" panose="020B0503020204020204" pitchFamily="34" charset="-122"/>
              </a:rPr>
              <a:t>位数据需要传输</a:t>
            </a:r>
            <a:r>
              <a:rPr lang="en-US" altLang="zh-CN" sz="2600" dirty="0">
                <a:solidFill>
                  <a:schemeClr val="accent1"/>
                </a:solidFill>
                <a:latin typeface="微软雅黑" panose="020B0503020204020204" pitchFamily="34" charset="-122"/>
                <a:ea typeface="微软雅黑" panose="020B0503020204020204" pitchFamily="34" charset="-122"/>
              </a:rPr>
              <a:t>4</a:t>
            </a:r>
            <a:r>
              <a:rPr lang="zh-CN" altLang="en-US" sz="2600" dirty="0">
                <a:solidFill>
                  <a:schemeClr val="accent1"/>
                </a:solidFill>
                <a:latin typeface="微软雅黑" panose="020B0503020204020204" pitchFamily="34" charset="-122"/>
                <a:ea typeface="微软雅黑" panose="020B0503020204020204" pitchFamily="34" charset="-122"/>
              </a:rPr>
              <a:t>次，占用</a:t>
            </a:r>
            <a:r>
              <a:rPr lang="en-US" altLang="zh-CN" sz="2600" dirty="0">
                <a:solidFill>
                  <a:schemeClr val="accent1"/>
                </a:solidFill>
                <a:latin typeface="微软雅黑" panose="020B0503020204020204" pitchFamily="34" charset="-122"/>
                <a:ea typeface="微软雅黑" panose="020B0503020204020204" pitchFamily="34" charset="-122"/>
              </a:rPr>
              <a:t>2</a:t>
            </a:r>
            <a:r>
              <a:rPr lang="zh-CN" altLang="en-US" sz="2600" dirty="0">
                <a:solidFill>
                  <a:schemeClr val="accent1"/>
                </a:solidFill>
                <a:latin typeface="微软雅黑" panose="020B0503020204020204" pitchFamily="34" charset="-122"/>
                <a:ea typeface="微软雅黑" panose="020B0503020204020204" pitchFamily="34" charset="-122"/>
              </a:rPr>
              <a:t>个时钟周期</a:t>
            </a:r>
            <a:endParaRPr lang="en-US" altLang="zh-CN" sz="2600" dirty="0">
              <a:solidFill>
                <a:schemeClr val="accent1"/>
              </a:solidFill>
              <a:latin typeface="微软雅黑" panose="020B0503020204020204" pitchFamily="34" charset="-122"/>
              <a:ea typeface="微软雅黑" panose="020B0503020204020204" pitchFamily="34" charset="-122"/>
            </a:endParaRPr>
          </a:p>
          <a:p>
            <a:pPr eaLnBrk="1" hangingPunct="1">
              <a:tabLst/>
            </a:pPr>
            <a:r>
              <a:rPr lang="en-US" altLang="zh-CN" sz="2600" dirty="0">
                <a:solidFill>
                  <a:schemeClr val="accent1"/>
                </a:solidFill>
                <a:latin typeface="微软雅黑" panose="020B0503020204020204" pitchFamily="34" charset="-122"/>
                <a:ea typeface="微软雅黑" panose="020B0503020204020204" pitchFamily="34" charset="-122"/>
              </a:rPr>
              <a:t>	</a:t>
            </a:r>
            <a:r>
              <a:rPr lang="zh-CN" altLang="en-US" sz="2600" dirty="0">
                <a:solidFill>
                  <a:schemeClr val="accent1"/>
                </a:solidFill>
                <a:latin typeface="微软雅黑" panose="020B0503020204020204" pitchFamily="34" charset="-122"/>
                <a:ea typeface="微软雅黑" panose="020B0503020204020204" pitchFamily="34" charset="-122"/>
              </a:rPr>
              <a:t>一个时钟周期</a:t>
            </a:r>
            <a:r>
              <a:rPr lang="en-US" altLang="zh-CN" sz="2600" dirty="0">
                <a:solidFill>
                  <a:schemeClr val="accent1"/>
                </a:solidFill>
                <a:latin typeface="微软雅黑" panose="020B0503020204020204" pitchFamily="34" charset="-122"/>
                <a:ea typeface="微软雅黑" panose="020B0503020204020204" pitchFamily="34" charset="-122"/>
              </a:rPr>
              <a:t>=1/66MHz</a:t>
            </a:r>
            <a:r>
              <a:rPr lang="zh-CN" altLang="en-US" sz="2600" dirty="0">
                <a:solidFill>
                  <a:schemeClr val="accent1"/>
                </a:solidFill>
                <a:latin typeface="微软雅黑" panose="020B0503020204020204" pitchFamily="34" charset="-122"/>
                <a:ea typeface="微软雅黑" panose="020B0503020204020204" pitchFamily="34" charset="-122"/>
              </a:rPr>
              <a:t>≈</a:t>
            </a:r>
            <a:r>
              <a:rPr lang="en-US" altLang="zh-CN" sz="2600" dirty="0">
                <a:solidFill>
                  <a:schemeClr val="accent1"/>
                </a:solidFill>
                <a:latin typeface="微软雅黑" panose="020B0503020204020204" pitchFamily="34" charset="-122"/>
                <a:ea typeface="微软雅黑" panose="020B0503020204020204" pitchFamily="34" charset="-122"/>
              </a:rPr>
              <a:t>15ns</a:t>
            </a:r>
          </a:p>
          <a:p>
            <a:pPr eaLnBrk="1" hangingPunct="1">
              <a:tabLst/>
            </a:pPr>
            <a:r>
              <a:rPr lang="en-US" altLang="zh-CN" sz="2600" dirty="0">
                <a:solidFill>
                  <a:schemeClr val="accent1"/>
                </a:solidFill>
                <a:latin typeface="微软雅黑" panose="020B0503020204020204" pitchFamily="34" charset="-122"/>
                <a:ea typeface="微软雅黑" panose="020B0503020204020204" pitchFamily="34" charset="-122"/>
              </a:rPr>
              <a:t>	</a:t>
            </a:r>
            <a:r>
              <a:rPr lang="zh-CN" altLang="en-US" sz="2600" dirty="0">
                <a:solidFill>
                  <a:schemeClr val="accent1"/>
                </a:solidFill>
                <a:latin typeface="微软雅黑" panose="020B0503020204020204" pitchFamily="34" charset="-122"/>
                <a:ea typeface="微软雅黑" panose="020B0503020204020204" pitchFamily="34" charset="-122"/>
              </a:rPr>
              <a:t>总耗时</a:t>
            </a:r>
            <a:r>
              <a:rPr lang="en-US" altLang="zh-CN" sz="2600" dirty="0">
                <a:solidFill>
                  <a:schemeClr val="accent1"/>
                </a:solidFill>
                <a:latin typeface="微软雅黑" panose="020B0503020204020204" pitchFamily="34" charset="-122"/>
                <a:ea typeface="微软雅黑" panose="020B0503020204020204" pitchFamily="34" charset="-122"/>
              </a:rPr>
              <a:t>=(1+2)×15ns=45ns</a:t>
            </a:r>
          </a:p>
        </p:txBody>
      </p:sp>
    </p:spTree>
    <p:extLst>
      <p:ext uri="{BB962C8B-B14F-4D97-AF65-F5344CB8AC3E}">
        <p14:creationId xmlns:p14="http://schemas.microsoft.com/office/powerpoint/2010/main" val="2194221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fade">
                                      <p:cBhvr>
                                        <p:cTn id="22" dur="500"/>
                                        <p:tgtEl>
                                          <p:spTgt spid="8">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animEffect transition="in" filter="fade">
                                      <p:cBhvr>
                                        <p:cTn id="27" dur="500"/>
                                        <p:tgtEl>
                                          <p:spTgt spid="8">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3" end="3"/>
                                            </p:txEl>
                                          </p:spTgt>
                                        </p:tgtEl>
                                        <p:attrNameLst>
                                          <p:attrName>style.visibility</p:attrName>
                                        </p:attrNameLst>
                                      </p:cBhvr>
                                      <p:to>
                                        <p:strVal val="visible"/>
                                      </p:to>
                                    </p:set>
                                    <p:animEffect transition="in" filter="fade">
                                      <p:cBhvr>
                                        <p:cTn id="32" dur="500"/>
                                        <p:tgtEl>
                                          <p:spTgt spid="8">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animEffect transition="in" filter="fade">
                                      <p:cBhvr>
                                        <p:cTn id="37" dur="500"/>
                                        <p:tgtEl>
                                          <p:spTgt spid="9">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xEl>
                                              <p:pRg st="1" end="1"/>
                                            </p:txEl>
                                          </p:spTgt>
                                        </p:tgtEl>
                                        <p:attrNameLst>
                                          <p:attrName>style.visibility</p:attrName>
                                        </p:attrNameLst>
                                      </p:cBhvr>
                                      <p:to>
                                        <p:strVal val="visible"/>
                                      </p:to>
                                    </p:set>
                                    <p:animEffect transition="in" filter="fade">
                                      <p:cBhvr>
                                        <p:cTn id="42" dur="500"/>
                                        <p:tgtEl>
                                          <p:spTgt spid="9">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
                                            <p:txEl>
                                              <p:pRg st="2" end="2"/>
                                            </p:txEl>
                                          </p:spTgt>
                                        </p:tgtEl>
                                        <p:attrNameLst>
                                          <p:attrName>style.visibility</p:attrName>
                                        </p:attrNameLst>
                                      </p:cBhvr>
                                      <p:to>
                                        <p:strVal val="visible"/>
                                      </p:to>
                                    </p:set>
                                    <p:animEffect transition="in" filter="fade">
                                      <p:cBhvr>
                                        <p:cTn id="47" dur="500"/>
                                        <p:tgtEl>
                                          <p:spTgt spid="9">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9">
                                            <p:txEl>
                                              <p:pRg st="3" end="3"/>
                                            </p:txEl>
                                          </p:spTgt>
                                        </p:tgtEl>
                                        <p:attrNameLst>
                                          <p:attrName>style.visibility</p:attrName>
                                        </p:attrNameLst>
                                      </p:cBhvr>
                                      <p:to>
                                        <p:strVal val="visible"/>
                                      </p:to>
                                    </p:set>
                                    <p:animEffect transition="in" filter="fade">
                                      <p:cBhvr>
                                        <p:cTn id="5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972292C-CA97-4DE3-B648-52BE5C75A9B9}"/>
              </a:ext>
            </a:extLst>
          </p:cNvPr>
          <p:cNvPicPr>
            <a:picLocks noChangeAspect="1"/>
          </p:cNvPicPr>
          <p:nvPr/>
        </p:nvPicPr>
        <p:blipFill>
          <a:blip r:embed="rId3"/>
          <a:stretch>
            <a:fillRect/>
          </a:stretch>
        </p:blipFill>
        <p:spPr>
          <a:xfrm>
            <a:off x="0" y="1073269"/>
            <a:ext cx="12192000" cy="4711462"/>
          </a:xfrm>
          <a:prstGeom prst="rect">
            <a:avLst/>
          </a:prstGeom>
        </p:spPr>
      </p:pic>
      <p:sp>
        <p:nvSpPr>
          <p:cNvPr id="49" name="文本框 48">
            <a:extLst>
              <a:ext uri="{FF2B5EF4-FFF2-40B4-BE49-F238E27FC236}">
                <a16:creationId xmlns:a16="http://schemas.microsoft.com/office/drawing/2014/main" id="{4E228BA9-9A6F-4514-8293-6CDE7576993F}"/>
              </a:ext>
            </a:extLst>
          </p:cNvPr>
          <p:cNvSpPr txBox="1"/>
          <p:nvPr/>
        </p:nvSpPr>
        <p:spPr>
          <a:xfrm>
            <a:off x="3628870" y="13396"/>
            <a:ext cx="4934260"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本节回顾</a:t>
            </a:r>
          </a:p>
        </p:txBody>
      </p:sp>
    </p:spTree>
    <p:extLst>
      <p:ext uri="{BB962C8B-B14F-4D97-AF65-F5344CB8AC3E}">
        <p14:creationId xmlns:p14="http://schemas.microsoft.com/office/powerpoint/2010/main" val="42945259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3628870" y="13396"/>
            <a:ext cx="4934260"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总线仲裁的基本概念</a:t>
            </a:r>
          </a:p>
        </p:txBody>
      </p:sp>
      <p:sp>
        <p:nvSpPr>
          <p:cNvPr id="30" name="文本框 29">
            <a:extLst>
              <a:ext uri="{FF2B5EF4-FFF2-40B4-BE49-F238E27FC236}">
                <a16:creationId xmlns:a16="http://schemas.microsoft.com/office/drawing/2014/main" id="{C7A5E871-E887-405E-88D6-374DA5FBD72C}"/>
              </a:ext>
            </a:extLst>
          </p:cNvPr>
          <p:cNvSpPr txBox="1"/>
          <p:nvPr/>
        </p:nvSpPr>
        <p:spPr>
          <a:xfrm>
            <a:off x="439152" y="3283534"/>
            <a:ext cx="11313695" cy="3121175"/>
          </a:xfrm>
          <a:prstGeom prst="rect">
            <a:avLst/>
          </a:prstGeom>
          <a:noFill/>
        </p:spPr>
        <p:txBody>
          <a:bodyPr wrap="square">
            <a:spAutoFit/>
          </a:bodyPr>
          <a:lstStyle/>
          <a:p>
            <a:pPr>
              <a:lnSpc>
                <a:spcPts val="4000"/>
              </a:lnSpc>
            </a:pPr>
            <a:r>
              <a:rPr lang="zh-CN" altLang="en-US" sz="2600" dirty="0">
                <a:solidFill>
                  <a:prstClr val="black"/>
                </a:solidFill>
                <a:latin typeface="微软雅黑" panose="020B0503020204020204" pitchFamily="34" charset="-122"/>
                <a:ea typeface="微软雅黑" panose="020B0503020204020204" pitchFamily="34" charset="-122"/>
              </a:rPr>
              <a:t>同一时刻只能有一个设备控制总线传输操作，可以有一个或多个设备从总线接收数据。</a:t>
            </a:r>
            <a:endParaRPr lang="en-US" altLang="zh-CN" sz="2600" dirty="0">
              <a:solidFill>
                <a:prstClr val="black"/>
              </a:solidFill>
              <a:latin typeface="微软雅黑" panose="020B0503020204020204" pitchFamily="34" charset="-122"/>
              <a:ea typeface="微软雅黑" panose="020B0503020204020204" pitchFamily="34" charset="-122"/>
            </a:endParaRPr>
          </a:p>
          <a:p>
            <a:pPr>
              <a:lnSpc>
                <a:spcPts val="4000"/>
              </a:lnSpc>
            </a:pPr>
            <a:endParaRPr lang="en-US" altLang="zh-CN" sz="2600" dirty="0">
              <a:solidFill>
                <a:prstClr val="black"/>
              </a:solidFill>
              <a:latin typeface="微软雅黑" panose="020B0503020204020204" pitchFamily="34" charset="-122"/>
              <a:ea typeface="微软雅黑" panose="020B0503020204020204" pitchFamily="34" charset="-122"/>
            </a:endParaRPr>
          </a:p>
          <a:p>
            <a:pPr>
              <a:lnSpc>
                <a:spcPts val="4000"/>
              </a:lnSpc>
            </a:pPr>
            <a:r>
              <a:rPr lang="zh-CN" altLang="en-US" sz="2600" dirty="0">
                <a:solidFill>
                  <a:prstClr val="black"/>
                </a:solidFill>
                <a:latin typeface="微软雅黑" panose="020B0503020204020204" pitchFamily="34" charset="-122"/>
                <a:ea typeface="微软雅黑" panose="020B0503020204020204" pitchFamily="34" charset="-122"/>
              </a:rPr>
              <a:t>将总线上所连接的各类设备按其对总线有无控制功能分为：</a:t>
            </a:r>
            <a:endParaRPr lang="en-US" altLang="zh-CN" sz="2600" dirty="0">
              <a:solidFill>
                <a:prstClr val="black"/>
              </a:solidFill>
              <a:latin typeface="微软雅黑" panose="020B0503020204020204" pitchFamily="34" charset="-122"/>
              <a:ea typeface="微软雅黑" panose="020B0503020204020204" pitchFamily="34" charset="-122"/>
            </a:endParaRPr>
          </a:p>
          <a:p>
            <a:pPr>
              <a:lnSpc>
                <a:spcPts val="4000"/>
              </a:lnSpc>
            </a:pPr>
            <a:r>
              <a:rPr lang="zh-CN" altLang="en-US" sz="2600" b="1" dirty="0">
                <a:solidFill>
                  <a:schemeClr val="accent1"/>
                </a:solidFill>
                <a:latin typeface="微软雅黑" panose="020B0503020204020204" pitchFamily="34" charset="-122"/>
                <a:ea typeface="微软雅黑" panose="020B0503020204020204" pitchFamily="34" charset="-122"/>
              </a:rPr>
              <a:t>主设备</a:t>
            </a:r>
            <a:r>
              <a:rPr lang="zh-CN" altLang="en-US" sz="2600" dirty="0">
                <a:solidFill>
                  <a:schemeClr val="accent1"/>
                </a:solidFill>
                <a:latin typeface="微软雅黑" panose="020B0503020204020204" pitchFamily="34" charset="-122"/>
                <a:ea typeface="微软雅黑" panose="020B0503020204020204" pitchFamily="34" charset="-122"/>
              </a:rPr>
              <a:t>：获得总线控制权的设备。</a:t>
            </a:r>
            <a:endParaRPr lang="en-US" altLang="zh-CN" sz="2600" dirty="0">
              <a:solidFill>
                <a:schemeClr val="accent1"/>
              </a:solidFill>
              <a:latin typeface="微软雅黑" panose="020B0503020204020204" pitchFamily="34" charset="-122"/>
              <a:ea typeface="微软雅黑" panose="020B0503020204020204" pitchFamily="34" charset="-122"/>
            </a:endParaRPr>
          </a:p>
          <a:p>
            <a:pPr>
              <a:lnSpc>
                <a:spcPts val="4000"/>
              </a:lnSpc>
            </a:pPr>
            <a:r>
              <a:rPr lang="zh-CN" altLang="en-US" sz="2600" b="1" dirty="0">
                <a:solidFill>
                  <a:schemeClr val="accent4">
                    <a:lumMod val="50000"/>
                  </a:schemeClr>
                </a:solidFill>
                <a:latin typeface="微软雅黑" panose="020B0503020204020204" pitchFamily="34" charset="-122"/>
                <a:ea typeface="微软雅黑" panose="020B0503020204020204" pitchFamily="34" charset="-122"/>
              </a:rPr>
              <a:t>从设备</a:t>
            </a:r>
            <a:r>
              <a:rPr lang="zh-CN" altLang="en-US" sz="2600" dirty="0">
                <a:solidFill>
                  <a:schemeClr val="accent4">
                    <a:lumMod val="50000"/>
                  </a:schemeClr>
                </a:solidFill>
                <a:latin typeface="微软雅黑" panose="020B0503020204020204" pitchFamily="34" charset="-122"/>
                <a:ea typeface="微软雅黑" panose="020B0503020204020204" pitchFamily="34" charset="-122"/>
              </a:rPr>
              <a:t>：被主设备访问的设备，只能响应从主设备发来的各种总线命令。</a:t>
            </a:r>
          </a:p>
        </p:txBody>
      </p:sp>
      <p:grpSp>
        <p:nvGrpSpPr>
          <p:cNvPr id="5" name="Group 5">
            <a:extLst>
              <a:ext uri="{FF2B5EF4-FFF2-40B4-BE49-F238E27FC236}">
                <a16:creationId xmlns:a16="http://schemas.microsoft.com/office/drawing/2014/main" id="{045F7687-DC4A-4556-BB9D-66870938D4DE}"/>
              </a:ext>
            </a:extLst>
          </p:cNvPr>
          <p:cNvGrpSpPr>
            <a:grpSpLocks/>
          </p:cNvGrpSpPr>
          <p:nvPr/>
        </p:nvGrpSpPr>
        <p:grpSpPr bwMode="auto">
          <a:xfrm>
            <a:off x="2521701" y="598171"/>
            <a:ext cx="6846887" cy="2376488"/>
            <a:chOff x="1170" y="661"/>
            <a:chExt cx="4672" cy="1514"/>
          </a:xfrm>
        </p:grpSpPr>
        <p:sp>
          <p:nvSpPr>
            <p:cNvPr id="7" name="Rectangle 6">
              <a:extLst>
                <a:ext uri="{FF2B5EF4-FFF2-40B4-BE49-F238E27FC236}">
                  <a16:creationId xmlns:a16="http://schemas.microsoft.com/office/drawing/2014/main" id="{979362CD-F570-4DE0-A03E-3D099083E9CC}"/>
                </a:ext>
              </a:extLst>
            </p:cNvPr>
            <p:cNvSpPr>
              <a:spLocks noChangeArrowheads="1"/>
            </p:cNvSpPr>
            <p:nvPr/>
          </p:nvSpPr>
          <p:spPr bwMode="auto">
            <a:xfrm>
              <a:off x="1170" y="972"/>
              <a:ext cx="4672" cy="89"/>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spcAft>
                  <a:spcPct val="0"/>
                </a:spcAft>
                <a:buClrTx/>
                <a:buFontTx/>
                <a:buNone/>
              </a:pPr>
              <a:endParaRPr lang="zh-CN" altLang="en-US" sz="3600" b="0">
                <a:solidFill>
                  <a:schemeClr val="tx1"/>
                </a:solidFill>
              </a:endParaRPr>
            </a:p>
          </p:txBody>
        </p:sp>
        <p:sp>
          <p:nvSpPr>
            <p:cNvPr id="8" name="AutoShape 7">
              <a:extLst>
                <a:ext uri="{FF2B5EF4-FFF2-40B4-BE49-F238E27FC236}">
                  <a16:creationId xmlns:a16="http://schemas.microsoft.com/office/drawing/2014/main" id="{6AB5AE08-C310-4BCA-BE91-A425D47CBFA4}"/>
                </a:ext>
              </a:extLst>
            </p:cNvPr>
            <p:cNvSpPr>
              <a:spLocks noChangeArrowheads="1"/>
            </p:cNvSpPr>
            <p:nvPr/>
          </p:nvSpPr>
          <p:spPr bwMode="auto">
            <a:xfrm>
              <a:off x="1633" y="1061"/>
              <a:ext cx="185" cy="668"/>
            </a:xfrm>
            <a:prstGeom prst="upDownArrow">
              <a:avLst>
                <a:gd name="adj1" fmla="val 50000"/>
                <a:gd name="adj2" fmla="val 7221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spcAft>
                  <a:spcPct val="0"/>
                </a:spcAft>
                <a:buClrTx/>
                <a:buFontTx/>
                <a:buNone/>
              </a:pPr>
              <a:endParaRPr lang="zh-CN" altLang="en-US" sz="3600" b="0">
                <a:solidFill>
                  <a:schemeClr val="tx1"/>
                </a:solidFill>
              </a:endParaRPr>
            </a:p>
          </p:txBody>
        </p:sp>
        <p:sp>
          <p:nvSpPr>
            <p:cNvPr id="9" name="AutoShape 8">
              <a:extLst>
                <a:ext uri="{FF2B5EF4-FFF2-40B4-BE49-F238E27FC236}">
                  <a16:creationId xmlns:a16="http://schemas.microsoft.com/office/drawing/2014/main" id="{19C81384-F1B5-4070-B019-1B8431D45A0F}"/>
                </a:ext>
              </a:extLst>
            </p:cNvPr>
            <p:cNvSpPr>
              <a:spLocks noChangeArrowheads="1"/>
            </p:cNvSpPr>
            <p:nvPr/>
          </p:nvSpPr>
          <p:spPr bwMode="auto">
            <a:xfrm>
              <a:off x="2604" y="1061"/>
              <a:ext cx="185" cy="668"/>
            </a:xfrm>
            <a:prstGeom prst="upDownArrow">
              <a:avLst>
                <a:gd name="adj1" fmla="val 50000"/>
                <a:gd name="adj2" fmla="val 7221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spcAft>
                  <a:spcPct val="0"/>
                </a:spcAft>
                <a:buClrTx/>
                <a:buFontTx/>
                <a:buNone/>
              </a:pPr>
              <a:endParaRPr lang="zh-CN" altLang="en-US" sz="3600" b="0">
                <a:solidFill>
                  <a:schemeClr val="tx1"/>
                </a:solidFill>
              </a:endParaRPr>
            </a:p>
          </p:txBody>
        </p:sp>
        <p:sp>
          <p:nvSpPr>
            <p:cNvPr id="10" name="AutoShape 9">
              <a:extLst>
                <a:ext uri="{FF2B5EF4-FFF2-40B4-BE49-F238E27FC236}">
                  <a16:creationId xmlns:a16="http://schemas.microsoft.com/office/drawing/2014/main" id="{761EBBAE-18CE-4330-88FF-FDA20896DD88}"/>
                </a:ext>
              </a:extLst>
            </p:cNvPr>
            <p:cNvSpPr>
              <a:spLocks noChangeArrowheads="1"/>
            </p:cNvSpPr>
            <p:nvPr/>
          </p:nvSpPr>
          <p:spPr bwMode="auto">
            <a:xfrm>
              <a:off x="4177" y="1061"/>
              <a:ext cx="185" cy="668"/>
            </a:xfrm>
            <a:prstGeom prst="upDownArrow">
              <a:avLst>
                <a:gd name="adj1" fmla="val 50000"/>
                <a:gd name="adj2" fmla="val 7221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spcAft>
                  <a:spcPct val="0"/>
                </a:spcAft>
                <a:buClrTx/>
                <a:buFontTx/>
                <a:buNone/>
              </a:pPr>
              <a:endParaRPr lang="zh-CN" altLang="en-US" sz="3600" b="0">
                <a:solidFill>
                  <a:schemeClr val="tx1"/>
                </a:solidFill>
              </a:endParaRPr>
            </a:p>
          </p:txBody>
        </p:sp>
        <p:sp>
          <p:nvSpPr>
            <p:cNvPr id="11" name="AutoShape 10">
              <a:extLst>
                <a:ext uri="{FF2B5EF4-FFF2-40B4-BE49-F238E27FC236}">
                  <a16:creationId xmlns:a16="http://schemas.microsoft.com/office/drawing/2014/main" id="{AB4355BD-8140-4F8D-B1BA-5B9A1C93DE77}"/>
                </a:ext>
              </a:extLst>
            </p:cNvPr>
            <p:cNvSpPr>
              <a:spLocks noChangeArrowheads="1"/>
            </p:cNvSpPr>
            <p:nvPr/>
          </p:nvSpPr>
          <p:spPr bwMode="auto">
            <a:xfrm>
              <a:off x="5287" y="1061"/>
              <a:ext cx="185" cy="668"/>
            </a:xfrm>
            <a:prstGeom prst="upDownArrow">
              <a:avLst>
                <a:gd name="adj1" fmla="val 50000"/>
                <a:gd name="adj2" fmla="val 7221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spcAft>
                  <a:spcPct val="0"/>
                </a:spcAft>
                <a:buClrTx/>
                <a:buFontTx/>
                <a:buNone/>
              </a:pPr>
              <a:endParaRPr lang="zh-CN" altLang="en-US" sz="3600" b="0">
                <a:solidFill>
                  <a:schemeClr val="tx1"/>
                </a:solidFill>
              </a:endParaRPr>
            </a:p>
          </p:txBody>
        </p:sp>
        <p:sp>
          <p:nvSpPr>
            <p:cNvPr id="12" name="AutoShape 11">
              <a:extLst>
                <a:ext uri="{FF2B5EF4-FFF2-40B4-BE49-F238E27FC236}">
                  <a16:creationId xmlns:a16="http://schemas.microsoft.com/office/drawing/2014/main" id="{5D158057-58F4-49AB-B180-155BDEBF1601}"/>
                </a:ext>
              </a:extLst>
            </p:cNvPr>
            <p:cNvSpPr>
              <a:spLocks noChangeArrowheads="1"/>
            </p:cNvSpPr>
            <p:nvPr/>
          </p:nvSpPr>
          <p:spPr bwMode="auto">
            <a:xfrm>
              <a:off x="1448" y="1729"/>
              <a:ext cx="601" cy="446"/>
            </a:xfrm>
            <a:prstGeom prst="flowChartProcess">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spcAft>
                  <a:spcPct val="0"/>
                </a:spcAft>
                <a:buClrTx/>
                <a:buFontTx/>
                <a:buNone/>
              </a:pPr>
              <a:r>
                <a:rPr kumimoji="1" lang="en-US" altLang="zh-CN" sz="2200" dirty="0">
                  <a:solidFill>
                    <a:srgbClr val="FF00FF"/>
                  </a:solidFill>
                  <a:latin typeface="微软雅黑" panose="020B0503020204020204" pitchFamily="34" charset="-122"/>
                  <a:ea typeface="微软雅黑" panose="020B0503020204020204" pitchFamily="34" charset="-122"/>
                </a:rPr>
                <a:t>CPU</a:t>
              </a:r>
            </a:p>
          </p:txBody>
        </p:sp>
        <p:sp>
          <p:nvSpPr>
            <p:cNvPr id="13" name="AutoShape 12">
              <a:extLst>
                <a:ext uri="{FF2B5EF4-FFF2-40B4-BE49-F238E27FC236}">
                  <a16:creationId xmlns:a16="http://schemas.microsoft.com/office/drawing/2014/main" id="{470D426A-F2C1-416B-9D92-C41E899AA4DE}"/>
                </a:ext>
              </a:extLst>
            </p:cNvPr>
            <p:cNvSpPr>
              <a:spLocks noChangeArrowheads="1"/>
            </p:cNvSpPr>
            <p:nvPr/>
          </p:nvSpPr>
          <p:spPr bwMode="auto">
            <a:xfrm>
              <a:off x="2419" y="1729"/>
              <a:ext cx="601" cy="446"/>
            </a:xfrm>
            <a:prstGeom prst="flowChartProcess">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spcAft>
                  <a:spcPct val="0"/>
                </a:spcAft>
                <a:buClrTx/>
                <a:buFontTx/>
                <a:buNone/>
              </a:pPr>
              <a:r>
                <a:rPr kumimoji="1" lang="zh-CN" altLang="en-US" sz="2200" dirty="0">
                  <a:solidFill>
                    <a:srgbClr val="FF00FF"/>
                  </a:solidFill>
                  <a:latin typeface="微软雅黑" panose="020B0503020204020204" pitchFamily="34" charset="-122"/>
                  <a:ea typeface="微软雅黑" panose="020B0503020204020204" pitchFamily="34" charset="-122"/>
                </a:rPr>
                <a:t>主存</a:t>
              </a:r>
            </a:p>
          </p:txBody>
        </p:sp>
        <p:sp>
          <p:nvSpPr>
            <p:cNvPr id="14" name="AutoShape 13">
              <a:extLst>
                <a:ext uri="{FF2B5EF4-FFF2-40B4-BE49-F238E27FC236}">
                  <a16:creationId xmlns:a16="http://schemas.microsoft.com/office/drawing/2014/main" id="{6D0863E6-9139-4644-B476-D70E2FDA7338}"/>
                </a:ext>
              </a:extLst>
            </p:cNvPr>
            <p:cNvSpPr>
              <a:spLocks noChangeArrowheads="1"/>
            </p:cNvSpPr>
            <p:nvPr/>
          </p:nvSpPr>
          <p:spPr bwMode="auto">
            <a:xfrm>
              <a:off x="3992" y="1729"/>
              <a:ext cx="601" cy="446"/>
            </a:xfrm>
            <a:prstGeom prst="flowChartProcess">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spcAft>
                  <a:spcPct val="0"/>
                </a:spcAft>
                <a:buClrTx/>
                <a:buFontTx/>
                <a:buNone/>
              </a:pPr>
              <a:r>
                <a:rPr kumimoji="1" lang="zh-CN" altLang="en-US" sz="2200" dirty="0">
                  <a:solidFill>
                    <a:srgbClr val="FF00FF"/>
                  </a:solidFill>
                  <a:latin typeface="微软雅黑" panose="020B0503020204020204" pitchFamily="34" charset="-122"/>
                  <a:ea typeface="微软雅黑" panose="020B0503020204020204" pitchFamily="34" charset="-122"/>
                </a:rPr>
                <a:t>设备</a:t>
              </a:r>
            </a:p>
            <a:p>
              <a:pPr algn="ctr" eaLnBrk="1" hangingPunct="1">
                <a:lnSpc>
                  <a:spcPct val="100000"/>
                </a:lnSpc>
                <a:spcBef>
                  <a:spcPct val="0"/>
                </a:spcBef>
                <a:spcAft>
                  <a:spcPct val="0"/>
                </a:spcAft>
                <a:buClrTx/>
                <a:buFontTx/>
                <a:buNone/>
              </a:pPr>
              <a:r>
                <a:rPr kumimoji="1" lang="zh-CN" altLang="en-US" sz="2200" dirty="0">
                  <a:solidFill>
                    <a:srgbClr val="FF00FF"/>
                  </a:solidFill>
                  <a:latin typeface="微软雅黑" panose="020B0503020204020204" pitchFamily="34" charset="-122"/>
                  <a:ea typeface="微软雅黑" panose="020B0503020204020204" pitchFamily="34" charset="-122"/>
                </a:rPr>
                <a:t>适配器</a:t>
              </a:r>
            </a:p>
          </p:txBody>
        </p:sp>
        <p:sp>
          <p:nvSpPr>
            <p:cNvPr id="15" name="AutoShape 14">
              <a:extLst>
                <a:ext uri="{FF2B5EF4-FFF2-40B4-BE49-F238E27FC236}">
                  <a16:creationId xmlns:a16="http://schemas.microsoft.com/office/drawing/2014/main" id="{12F8A07B-D0F8-49E4-B9D2-F9FEA97DF9DC}"/>
                </a:ext>
              </a:extLst>
            </p:cNvPr>
            <p:cNvSpPr>
              <a:spLocks noChangeArrowheads="1"/>
            </p:cNvSpPr>
            <p:nvPr/>
          </p:nvSpPr>
          <p:spPr bwMode="auto">
            <a:xfrm>
              <a:off x="5102" y="1729"/>
              <a:ext cx="601" cy="446"/>
            </a:xfrm>
            <a:prstGeom prst="flowChartProcess">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spcAft>
                  <a:spcPct val="0"/>
                </a:spcAft>
                <a:buClrTx/>
                <a:buFontTx/>
                <a:buNone/>
              </a:pPr>
              <a:r>
                <a:rPr kumimoji="1" lang="zh-CN" altLang="en-US" sz="2200" dirty="0">
                  <a:solidFill>
                    <a:srgbClr val="FF00FF"/>
                  </a:solidFill>
                  <a:latin typeface="微软雅黑" panose="020B0503020204020204" pitchFamily="34" charset="-122"/>
                  <a:ea typeface="微软雅黑" panose="020B0503020204020204" pitchFamily="34" charset="-122"/>
                </a:rPr>
                <a:t>设备</a:t>
              </a:r>
            </a:p>
            <a:p>
              <a:pPr algn="ctr" eaLnBrk="1" hangingPunct="1">
                <a:lnSpc>
                  <a:spcPct val="100000"/>
                </a:lnSpc>
                <a:spcBef>
                  <a:spcPct val="0"/>
                </a:spcBef>
                <a:spcAft>
                  <a:spcPct val="0"/>
                </a:spcAft>
                <a:buClrTx/>
                <a:buFontTx/>
                <a:buNone/>
              </a:pPr>
              <a:r>
                <a:rPr kumimoji="1" lang="zh-CN" altLang="en-US" sz="2200" dirty="0">
                  <a:solidFill>
                    <a:srgbClr val="FF00FF"/>
                  </a:solidFill>
                  <a:latin typeface="微软雅黑" panose="020B0503020204020204" pitchFamily="34" charset="-122"/>
                  <a:ea typeface="微软雅黑" panose="020B0503020204020204" pitchFamily="34" charset="-122"/>
                </a:rPr>
                <a:t>适配器</a:t>
              </a:r>
            </a:p>
          </p:txBody>
        </p:sp>
        <p:sp>
          <p:nvSpPr>
            <p:cNvPr id="16" name="Text Box 15">
              <a:extLst>
                <a:ext uri="{FF2B5EF4-FFF2-40B4-BE49-F238E27FC236}">
                  <a16:creationId xmlns:a16="http://schemas.microsoft.com/office/drawing/2014/main" id="{D439D1FA-C511-4F3A-BD78-C56DE53C4F4B}"/>
                </a:ext>
              </a:extLst>
            </p:cNvPr>
            <p:cNvSpPr txBox="1">
              <a:spLocks noChangeArrowheads="1"/>
            </p:cNvSpPr>
            <p:nvPr/>
          </p:nvSpPr>
          <p:spPr bwMode="auto">
            <a:xfrm>
              <a:off x="3113" y="661"/>
              <a:ext cx="1480"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50000"/>
                </a:spcBef>
                <a:spcAft>
                  <a:spcPct val="0"/>
                </a:spcAft>
                <a:buClrTx/>
                <a:buFontTx/>
                <a:buNone/>
              </a:pPr>
              <a:r>
                <a:rPr kumimoji="1" lang="zh-CN" altLang="en-US" sz="3200" dirty="0">
                  <a:solidFill>
                    <a:srgbClr val="FF00FF"/>
                  </a:solidFill>
                  <a:latin typeface="微软雅黑" panose="020B0503020204020204" pitchFamily="34" charset="-122"/>
                  <a:ea typeface="微软雅黑" panose="020B0503020204020204" pitchFamily="34" charset="-122"/>
                </a:rPr>
                <a:t>系统总线</a:t>
              </a:r>
            </a:p>
          </p:txBody>
        </p:sp>
      </p:grpSp>
    </p:spTree>
    <p:extLst>
      <p:ext uri="{BB962C8B-B14F-4D97-AF65-F5344CB8AC3E}">
        <p14:creationId xmlns:p14="http://schemas.microsoft.com/office/powerpoint/2010/main" val="399375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500"/>
                                        <p:tgtEl>
                                          <p:spTgt spid="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xEl>
                                              <p:pRg st="2" end="2"/>
                                            </p:txEl>
                                          </p:spTgt>
                                        </p:tgtEl>
                                        <p:attrNameLst>
                                          <p:attrName>style.visibility</p:attrName>
                                        </p:attrNameLst>
                                      </p:cBhvr>
                                      <p:to>
                                        <p:strVal val="visible"/>
                                      </p:to>
                                    </p:set>
                                    <p:animEffect transition="in" filter="fade">
                                      <p:cBhvr>
                                        <p:cTn id="12" dur="500"/>
                                        <p:tgtEl>
                                          <p:spTgt spid="3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xEl>
                                              <p:pRg st="3" end="3"/>
                                            </p:txEl>
                                          </p:spTgt>
                                        </p:tgtEl>
                                        <p:attrNameLst>
                                          <p:attrName>style.visibility</p:attrName>
                                        </p:attrNameLst>
                                      </p:cBhvr>
                                      <p:to>
                                        <p:strVal val="visible"/>
                                      </p:to>
                                    </p:set>
                                    <p:animEffect transition="in" filter="fade">
                                      <p:cBhvr>
                                        <p:cTn id="17" dur="500"/>
                                        <p:tgtEl>
                                          <p:spTgt spid="3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
                                            <p:txEl>
                                              <p:pRg st="4" end="4"/>
                                            </p:txEl>
                                          </p:spTgt>
                                        </p:tgtEl>
                                        <p:attrNameLst>
                                          <p:attrName>style.visibility</p:attrName>
                                        </p:attrNameLst>
                                      </p:cBhvr>
                                      <p:to>
                                        <p:strVal val="visible"/>
                                      </p:to>
                                    </p:set>
                                    <p:animEffect transition="in" filter="fade">
                                      <p:cBhvr>
                                        <p:cTn id="22" dur="500"/>
                                        <p:tgtEl>
                                          <p:spTgt spid="3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3628870" y="13396"/>
            <a:ext cx="4934260"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总线仲裁的基本概念</a:t>
            </a:r>
          </a:p>
        </p:txBody>
      </p:sp>
      <p:sp>
        <p:nvSpPr>
          <p:cNvPr id="30" name="文本框 29">
            <a:extLst>
              <a:ext uri="{FF2B5EF4-FFF2-40B4-BE49-F238E27FC236}">
                <a16:creationId xmlns:a16="http://schemas.microsoft.com/office/drawing/2014/main" id="{C7A5E871-E887-405E-88D6-374DA5FBD72C}"/>
              </a:ext>
            </a:extLst>
          </p:cNvPr>
          <p:cNvSpPr txBox="1"/>
          <p:nvPr/>
        </p:nvSpPr>
        <p:spPr>
          <a:xfrm>
            <a:off x="288296" y="2697507"/>
            <a:ext cx="11313695" cy="4147097"/>
          </a:xfrm>
          <a:prstGeom prst="rect">
            <a:avLst/>
          </a:prstGeom>
          <a:noFill/>
        </p:spPr>
        <p:txBody>
          <a:bodyPr wrap="square">
            <a:spAutoFit/>
          </a:bodyPr>
          <a:lstStyle/>
          <a:p>
            <a:pPr>
              <a:lnSpc>
                <a:spcPts val="4000"/>
              </a:lnSpc>
            </a:pPr>
            <a:r>
              <a:rPr lang="zh-CN" altLang="en-US" sz="2600" b="1" dirty="0">
                <a:solidFill>
                  <a:prstClr val="black"/>
                </a:solidFill>
                <a:latin typeface="微软雅黑" panose="020B0503020204020204" pitchFamily="34" charset="-122"/>
                <a:ea typeface="微软雅黑" panose="020B0503020204020204" pitchFamily="34" charset="-122"/>
              </a:rPr>
              <a:t>为什么要仲裁？</a:t>
            </a:r>
            <a:endParaRPr lang="en-US" altLang="zh-CN" sz="2600" b="1" dirty="0">
              <a:solidFill>
                <a:prstClr val="black"/>
              </a:solidFill>
              <a:latin typeface="微软雅黑" panose="020B0503020204020204" pitchFamily="34" charset="-122"/>
              <a:ea typeface="微软雅黑" panose="020B0503020204020204" pitchFamily="34" charset="-122"/>
            </a:endParaRPr>
          </a:p>
          <a:p>
            <a:pPr>
              <a:lnSpc>
                <a:spcPts val="4000"/>
              </a:lnSpc>
            </a:pPr>
            <a:r>
              <a:rPr lang="en-US" altLang="zh-CN" sz="2600" dirty="0">
                <a:solidFill>
                  <a:prstClr val="black"/>
                </a:solidFill>
                <a:latin typeface="微软雅黑" panose="020B0503020204020204" pitchFamily="34" charset="-122"/>
                <a:ea typeface="微软雅黑" panose="020B0503020204020204" pitchFamily="34" charset="-122"/>
              </a:rPr>
              <a:t>	</a:t>
            </a:r>
            <a:r>
              <a:rPr lang="zh-CN" altLang="en-US" sz="2600" dirty="0">
                <a:solidFill>
                  <a:prstClr val="black"/>
                </a:solidFill>
                <a:latin typeface="微软雅黑" panose="020B0503020204020204" pitchFamily="34" charset="-122"/>
                <a:ea typeface="微软雅黑" panose="020B0503020204020204" pitchFamily="34" charset="-122"/>
              </a:rPr>
              <a:t>总线作为共享设备，同一时刻会有多个主设备竞争总线控制权的问题。</a:t>
            </a:r>
            <a:endParaRPr lang="en-US" altLang="zh-CN" sz="2600" dirty="0">
              <a:solidFill>
                <a:prstClr val="black"/>
              </a:solidFill>
              <a:latin typeface="微软雅黑" panose="020B0503020204020204" pitchFamily="34" charset="-122"/>
              <a:ea typeface="微软雅黑" panose="020B0503020204020204" pitchFamily="34" charset="-122"/>
            </a:endParaRPr>
          </a:p>
          <a:p>
            <a:pPr>
              <a:lnSpc>
                <a:spcPts val="4000"/>
              </a:lnSpc>
            </a:pPr>
            <a:r>
              <a:rPr lang="zh-CN" altLang="en-US" sz="2600" b="1" dirty="0">
                <a:solidFill>
                  <a:prstClr val="black"/>
                </a:solidFill>
                <a:latin typeface="微软雅黑" panose="020B0503020204020204" pitchFamily="34" charset="-122"/>
                <a:ea typeface="微软雅黑" panose="020B0503020204020204" pitchFamily="34" charset="-122"/>
              </a:rPr>
              <a:t>总线仲裁的定义：</a:t>
            </a:r>
            <a:endParaRPr lang="en-US" altLang="zh-CN" sz="2600" b="1" dirty="0">
              <a:solidFill>
                <a:prstClr val="black"/>
              </a:solidFill>
              <a:latin typeface="微软雅黑" panose="020B0503020204020204" pitchFamily="34" charset="-122"/>
              <a:ea typeface="微软雅黑" panose="020B0503020204020204" pitchFamily="34" charset="-122"/>
            </a:endParaRPr>
          </a:p>
          <a:p>
            <a:pPr>
              <a:lnSpc>
                <a:spcPts val="4000"/>
              </a:lnSpc>
            </a:pPr>
            <a:r>
              <a:rPr lang="en-US" altLang="zh-CN" sz="2600" dirty="0">
                <a:solidFill>
                  <a:prstClr val="black"/>
                </a:solidFill>
                <a:latin typeface="微软雅黑" panose="020B0503020204020204" pitchFamily="34" charset="-122"/>
                <a:ea typeface="微软雅黑" panose="020B0503020204020204" pitchFamily="34" charset="-122"/>
              </a:rPr>
              <a:t>	</a:t>
            </a:r>
            <a:r>
              <a:rPr lang="zh-CN" altLang="en-US" sz="2600" dirty="0">
                <a:solidFill>
                  <a:prstClr val="black"/>
                </a:solidFill>
                <a:latin typeface="微软雅黑" panose="020B0503020204020204" pitchFamily="34" charset="-122"/>
                <a:ea typeface="微软雅黑" panose="020B0503020204020204" pitchFamily="34" charset="-122"/>
              </a:rPr>
              <a:t>多个主设备同时竞争总线控制权时，以某种方式选择一个主设备优先获得</a:t>
            </a:r>
            <a:r>
              <a:rPr lang="en-US" altLang="zh-CN" sz="2600" dirty="0">
                <a:solidFill>
                  <a:prstClr val="black"/>
                </a:solidFill>
                <a:latin typeface="微软雅黑" panose="020B0503020204020204" pitchFamily="34" charset="-122"/>
                <a:ea typeface="微软雅黑" panose="020B0503020204020204" pitchFamily="34" charset="-122"/>
              </a:rPr>
              <a:t>	</a:t>
            </a:r>
            <a:r>
              <a:rPr lang="zh-CN" altLang="en-US" sz="2600" dirty="0">
                <a:solidFill>
                  <a:prstClr val="black"/>
                </a:solidFill>
                <a:latin typeface="微软雅黑" panose="020B0503020204020204" pitchFamily="34" charset="-122"/>
                <a:ea typeface="微软雅黑" panose="020B0503020204020204" pitchFamily="34" charset="-122"/>
              </a:rPr>
              <a:t>总线控制权称为总线仲裁。</a:t>
            </a:r>
            <a:endParaRPr lang="en-US" altLang="zh-CN" sz="2600" dirty="0">
              <a:solidFill>
                <a:prstClr val="black"/>
              </a:solidFill>
              <a:latin typeface="微软雅黑" panose="020B0503020204020204" pitchFamily="34" charset="-122"/>
              <a:ea typeface="微软雅黑" panose="020B0503020204020204" pitchFamily="34" charset="-122"/>
            </a:endParaRPr>
          </a:p>
          <a:p>
            <a:pPr>
              <a:lnSpc>
                <a:spcPts val="4000"/>
              </a:lnSpc>
            </a:pPr>
            <a:r>
              <a:rPr lang="zh-CN" altLang="en-US" sz="2600" b="1" dirty="0">
                <a:solidFill>
                  <a:prstClr val="black"/>
                </a:solidFill>
                <a:latin typeface="微软雅黑" panose="020B0503020204020204" pitchFamily="34" charset="-122"/>
                <a:ea typeface="微软雅黑" panose="020B0503020204020204" pitchFamily="34" charset="-122"/>
              </a:rPr>
              <a:t>总线仲裁分类：</a:t>
            </a:r>
            <a:endParaRPr lang="en-US" altLang="zh-CN" sz="2600" b="1" dirty="0">
              <a:solidFill>
                <a:prstClr val="black"/>
              </a:solidFill>
              <a:latin typeface="微软雅黑" panose="020B0503020204020204" pitchFamily="34" charset="-122"/>
              <a:ea typeface="微软雅黑" panose="020B0503020204020204" pitchFamily="34" charset="-122"/>
            </a:endParaRPr>
          </a:p>
          <a:p>
            <a:pPr>
              <a:lnSpc>
                <a:spcPts val="4000"/>
              </a:lnSpc>
            </a:pPr>
            <a:r>
              <a:rPr lang="en-US" altLang="zh-CN" sz="2600" b="1" dirty="0">
                <a:solidFill>
                  <a:prstClr val="black"/>
                </a:solidFill>
                <a:latin typeface="微软雅黑" panose="020B0503020204020204" pitchFamily="34" charset="-122"/>
                <a:ea typeface="微软雅黑" panose="020B0503020204020204" pitchFamily="34" charset="-122"/>
              </a:rPr>
              <a:t>	</a:t>
            </a:r>
            <a:r>
              <a:rPr lang="zh-CN" altLang="en-US" sz="2600" dirty="0">
                <a:solidFill>
                  <a:prstClr val="black"/>
                </a:solidFill>
                <a:latin typeface="微软雅黑" panose="020B0503020204020204" pitchFamily="34" charset="-122"/>
                <a:ea typeface="微软雅黑" panose="020B0503020204020204" pitchFamily="34" charset="-122"/>
              </a:rPr>
              <a:t>集中仲裁方式：链式查询、计数器查询、独立请求</a:t>
            </a:r>
            <a:endParaRPr lang="en-US" altLang="zh-CN" sz="2600" dirty="0">
              <a:solidFill>
                <a:prstClr val="black"/>
              </a:solidFill>
              <a:latin typeface="微软雅黑" panose="020B0503020204020204" pitchFamily="34" charset="-122"/>
              <a:ea typeface="微软雅黑" panose="020B0503020204020204" pitchFamily="34" charset="-122"/>
            </a:endParaRPr>
          </a:p>
          <a:p>
            <a:pPr>
              <a:lnSpc>
                <a:spcPts val="4000"/>
              </a:lnSpc>
            </a:pPr>
            <a:r>
              <a:rPr lang="en-US" altLang="zh-CN" sz="2600" dirty="0">
                <a:solidFill>
                  <a:prstClr val="black"/>
                </a:solidFill>
                <a:latin typeface="微软雅黑" panose="020B0503020204020204" pitchFamily="34" charset="-122"/>
                <a:ea typeface="微软雅黑" panose="020B0503020204020204" pitchFamily="34" charset="-122"/>
              </a:rPr>
              <a:t>	</a:t>
            </a:r>
            <a:r>
              <a:rPr lang="zh-CN" altLang="en-US" sz="2600" dirty="0">
                <a:solidFill>
                  <a:prstClr val="black"/>
                </a:solidFill>
                <a:latin typeface="微软雅黑" panose="020B0503020204020204" pitchFamily="34" charset="-122"/>
                <a:ea typeface="微软雅黑" panose="020B0503020204020204" pitchFamily="34" charset="-122"/>
              </a:rPr>
              <a:t>分布仲裁方式</a:t>
            </a:r>
            <a:endParaRPr lang="en-US" altLang="zh-CN" sz="2600" dirty="0">
              <a:solidFill>
                <a:prstClr val="black"/>
              </a:solidFill>
              <a:latin typeface="微软雅黑" panose="020B0503020204020204" pitchFamily="34" charset="-122"/>
              <a:ea typeface="微软雅黑" panose="020B0503020204020204" pitchFamily="34" charset="-122"/>
            </a:endParaRPr>
          </a:p>
        </p:txBody>
      </p:sp>
      <p:grpSp>
        <p:nvGrpSpPr>
          <p:cNvPr id="5" name="Group 5">
            <a:extLst>
              <a:ext uri="{FF2B5EF4-FFF2-40B4-BE49-F238E27FC236}">
                <a16:creationId xmlns:a16="http://schemas.microsoft.com/office/drawing/2014/main" id="{045F7687-DC4A-4556-BB9D-66870938D4DE}"/>
              </a:ext>
            </a:extLst>
          </p:cNvPr>
          <p:cNvGrpSpPr>
            <a:grpSpLocks/>
          </p:cNvGrpSpPr>
          <p:nvPr/>
        </p:nvGrpSpPr>
        <p:grpSpPr bwMode="auto">
          <a:xfrm>
            <a:off x="2521699" y="498360"/>
            <a:ext cx="6846887" cy="2376488"/>
            <a:chOff x="1170" y="661"/>
            <a:chExt cx="4672" cy="1514"/>
          </a:xfrm>
        </p:grpSpPr>
        <p:sp>
          <p:nvSpPr>
            <p:cNvPr id="7" name="Rectangle 6">
              <a:extLst>
                <a:ext uri="{FF2B5EF4-FFF2-40B4-BE49-F238E27FC236}">
                  <a16:creationId xmlns:a16="http://schemas.microsoft.com/office/drawing/2014/main" id="{979362CD-F570-4DE0-A03E-3D099083E9CC}"/>
                </a:ext>
              </a:extLst>
            </p:cNvPr>
            <p:cNvSpPr>
              <a:spLocks noChangeArrowheads="1"/>
            </p:cNvSpPr>
            <p:nvPr/>
          </p:nvSpPr>
          <p:spPr bwMode="auto">
            <a:xfrm>
              <a:off x="1170" y="972"/>
              <a:ext cx="4672" cy="89"/>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spcAft>
                  <a:spcPct val="0"/>
                </a:spcAft>
                <a:buClrTx/>
                <a:buFontTx/>
                <a:buNone/>
              </a:pPr>
              <a:endParaRPr lang="zh-CN" altLang="en-US" sz="3600" b="0">
                <a:solidFill>
                  <a:schemeClr val="tx1"/>
                </a:solidFill>
              </a:endParaRPr>
            </a:p>
          </p:txBody>
        </p:sp>
        <p:sp>
          <p:nvSpPr>
            <p:cNvPr id="8" name="AutoShape 7">
              <a:extLst>
                <a:ext uri="{FF2B5EF4-FFF2-40B4-BE49-F238E27FC236}">
                  <a16:creationId xmlns:a16="http://schemas.microsoft.com/office/drawing/2014/main" id="{6AB5AE08-C310-4BCA-BE91-A425D47CBFA4}"/>
                </a:ext>
              </a:extLst>
            </p:cNvPr>
            <p:cNvSpPr>
              <a:spLocks noChangeArrowheads="1"/>
            </p:cNvSpPr>
            <p:nvPr/>
          </p:nvSpPr>
          <p:spPr bwMode="auto">
            <a:xfrm>
              <a:off x="1633" y="1061"/>
              <a:ext cx="185" cy="668"/>
            </a:xfrm>
            <a:prstGeom prst="upDownArrow">
              <a:avLst>
                <a:gd name="adj1" fmla="val 50000"/>
                <a:gd name="adj2" fmla="val 7221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spcAft>
                  <a:spcPct val="0"/>
                </a:spcAft>
                <a:buClrTx/>
                <a:buFontTx/>
                <a:buNone/>
              </a:pPr>
              <a:endParaRPr lang="zh-CN" altLang="en-US" sz="3600" b="0">
                <a:solidFill>
                  <a:schemeClr val="tx1"/>
                </a:solidFill>
              </a:endParaRPr>
            </a:p>
          </p:txBody>
        </p:sp>
        <p:sp>
          <p:nvSpPr>
            <p:cNvPr id="9" name="AutoShape 8">
              <a:extLst>
                <a:ext uri="{FF2B5EF4-FFF2-40B4-BE49-F238E27FC236}">
                  <a16:creationId xmlns:a16="http://schemas.microsoft.com/office/drawing/2014/main" id="{19C81384-F1B5-4070-B019-1B8431D45A0F}"/>
                </a:ext>
              </a:extLst>
            </p:cNvPr>
            <p:cNvSpPr>
              <a:spLocks noChangeArrowheads="1"/>
            </p:cNvSpPr>
            <p:nvPr/>
          </p:nvSpPr>
          <p:spPr bwMode="auto">
            <a:xfrm>
              <a:off x="2604" y="1061"/>
              <a:ext cx="185" cy="668"/>
            </a:xfrm>
            <a:prstGeom prst="upDownArrow">
              <a:avLst>
                <a:gd name="adj1" fmla="val 50000"/>
                <a:gd name="adj2" fmla="val 7221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spcAft>
                  <a:spcPct val="0"/>
                </a:spcAft>
                <a:buClrTx/>
                <a:buFontTx/>
                <a:buNone/>
              </a:pPr>
              <a:endParaRPr lang="zh-CN" altLang="en-US" sz="3600" b="0">
                <a:solidFill>
                  <a:schemeClr val="tx1"/>
                </a:solidFill>
              </a:endParaRPr>
            </a:p>
          </p:txBody>
        </p:sp>
        <p:sp>
          <p:nvSpPr>
            <p:cNvPr id="10" name="AutoShape 9">
              <a:extLst>
                <a:ext uri="{FF2B5EF4-FFF2-40B4-BE49-F238E27FC236}">
                  <a16:creationId xmlns:a16="http://schemas.microsoft.com/office/drawing/2014/main" id="{761EBBAE-18CE-4330-88FF-FDA20896DD88}"/>
                </a:ext>
              </a:extLst>
            </p:cNvPr>
            <p:cNvSpPr>
              <a:spLocks noChangeArrowheads="1"/>
            </p:cNvSpPr>
            <p:nvPr/>
          </p:nvSpPr>
          <p:spPr bwMode="auto">
            <a:xfrm>
              <a:off x="4177" y="1061"/>
              <a:ext cx="185" cy="668"/>
            </a:xfrm>
            <a:prstGeom prst="upDownArrow">
              <a:avLst>
                <a:gd name="adj1" fmla="val 50000"/>
                <a:gd name="adj2" fmla="val 7221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spcAft>
                  <a:spcPct val="0"/>
                </a:spcAft>
                <a:buClrTx/>
                <a:buFontTx/>
                <a:buNone/>
              </a:pPr>
              <a:endParaRPr lang="zh-CN" altLang="en-US" sz="3600" b="0">
                <a:solidFill>
                  <a:schemeClr val="tx1"/>
                </a:solidFill>
              </a:endParaRPr>
            </a:p>
          </p:txBody>
        </p:sp>
        <p:sp>
          <p:nvSpPr>
            <p:cNvPr id="11" name="AutoShape 10">
              <a:extLst>
                <a:ext uri="{FF2B5EF4-FFF2-40B4-BE49-F238E27FC236}">
                  <a16:creationId xmlns:a16="http://schemas.microsoft.com/office/drawing/2014/main" id="{AB4355BD-8140-4F8D-B1BA-5B9A1C93DE77}"/>
                </a:ext>
              </a:extLst>
            </p:cNvPr>
            <p:cNvSpPr>
              <a:spLocks noChangeArrowheads="1"/>
            </p:cNvSpPr>
            <p:nvPr/>
          </p:nvSpPr>
          <p:spPr bwMode="auto">
            <a:xfrm>
              <a:off x="5287" y="1061"/>
              <a:ext cx="185" cy="668"/>
            </a:xfrm>
            <a:prstGeom prst="upDownArrow">
              <a:avLst>
                <a:gd name="adj1" fmla="val 50000"/>
                <a:gd name="adj2" fmla="val 7221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spcAft>
                  <a:spcPct val="0"/>
                </a:spcAft>
                <a:buClrTx/>
                <a:buFontTx/>
                <a:buNone/>
              </a:pPr>
              <a:endParaRPr lang="zh-CN" altLang="en-US" sz="3600" b="0">
                <a:solidFill>
                  <a:schemeClr val="tx1"/>
                </a:solidFill>
              </a:endParaRPr>
            </a:p>
          </p:txBody>
        </p:sp>
        <p:sp>
          <p:nvSpPr>
            <p:cNvPr id="12" name="AutoShape 11">
              <a:extLst>
                <a:ext uri="{FF2B5EF4-FFF2-40B4-BE49-F238E27FC236}">
                  <a16:creationId xmlns:a16="http://schemas.microsoft.com/office/drawing/2014/main" id="{5D158057-58F4-49AB-B180-155BDEBF1601}"/>
                </a:ext>
              </a:extLst>
            </p:cNvPr>
            <p:cNvSpPr>
              <a:spLocks noChangeArrowheads="1"/>
            </p:cNvSpPr>
            <p:nvPr/>
          </p:nvSpPr>
          <p:spPr bwMode="auto">
            <a:xfrm>
              <a:off x="1448" y="1729"/>
              <a:ext cx="601" cy="446"/>
            </a:xfrm>
            <a:prstGeom prst="flowChartProcess">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spcAft>
                  <a:spcPct val="0"/>
                </a:spcAft>
                <a:buClrTx/>
                <a:buFontTx/>
                <a:buNone/>
              </a:pPr>
              <a:r>
                <a:rPr kumimoji="1" lang="en-US" altLang="zh-CN" sz="2200" dirty="0">
                  <a:solidFill>
                    <a:srgbClr val="FF00FF"/>
                  </a:solidFill>
                  <a:latin typeface="微软雅黑" panose="020B0503020204020204" pitchFamily="34" charset="-122"/>
                  <a:ea typeface="微软雅黑" panose="020B0503020204020204" pitchFamily="34" charset="-122"/>
                </a:rPr>
                <a:t>CPU</a:t>
              </a:r>
            </a:p>
          </p:txBody>
        </p:sp>
        <p:sp>
          <p:nvSpPr>
            <p:cNvPr id="13" name="AutoShape 12">
              <a:extLst>
                <a:ext uri="{FF2B5EF4-FFF2-40B4-BE49-F238E27FC236}">
                  <a16:creationId xmlns:a16="http://schemas.microsoft.com/office/drawing/2014/main" id="{470D426A-F2C1-416B-9D92-C41E899AA4DE}"/>
                </a:ext>
              </a:extLst>
            </p:cNvPr>
            <p:cNvSpPr>
              <a:spLocks noChangeArrowheads="1"/>
            </p:cNvSpPr>
            <p:nvPr/>
          </p:nvSpPr>
          <p:spPr bwMode="auto">
            <a:xfrm>
              <a:off x="2419" y="1729"/>
              <a:ext cx="601" cy="446"/>
            </a:xfrm>
            <a:prstGeom prst="flowChartProcess">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spcAft>
                  <a:spcPct val="0"/>
                </a:spcAft>
                <a:buClrTx/>
                <a:buFontTx/>
                <a:buNone/>
              </a:pPr>
              <a:r>
                <a:rPr kumimoji="1" lang="zh-CN" altLang="en-US" sz="2200" dirty="0">
                  <a:solidFill>
                    <a:srgbClr val="FF00FF"/>
                  </a:solidFill>
                  <a:latin typeface="微软雅黑" panose="020B0503020204020204" pitchFamily="34" charset="-122"/>
                  <a:ea typeface="微软雅黑" panose="020B0503020204020204" pitchFamily="34" charset="-122"/>
                </a:rPr>
                <a:t>主存</a:t>
              </a:r>
            </a:p>
          </p:txBody>
        </p:sp>
        <p:sp>
          <p:nvSpPr>
            <p:cNvPr id="14" name="AutoShape 13">
              <a:extLst>
                <a:ext uri="{FF2B5EF4-FFF2-40B4-BE49-F238E27FC236}">
                  <a16:creationId xmlns:a16="http://schemas.microsoft.com/office/drawing/2014/main" id="{6D0863E6-9139-4644-B476-D70E2FDA7338}"/>
                </a:ext>
              </a:extLst>
            </p:cNvPr>
            <p:cNvSpPr>
              <a:spLocks noChangeArrowheads="1"/>
            </p:cNvSpPr>
            <p:nvPr/>
          </p:nvSpPr>
          <p:spPr bwMode="auto">
            <a:xfrm>
              <a:off x="3992" y="1729"/>
              <a:ext cx="601" cy="446"/>
            </a:xfrm>
            <a:prstGeom prst="flowChartProcess">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spcAft>
                  <a:spcPct val="0"/>
                </a:spcAft>
                <a:buClrTx/>
                <a:buFontTx/>
                <a:buNone/>
              </a:pPr>
              <a:r>
                <a:rPr kumimoji="1" lang="zh-CN" altLang="en-US" sz="2200" dirty="0">
                  <a:solidFill>
                    <a:srgbClr val="FF00FF"/>
                  </a:solidFill>
                  <a:latin typeface="微软雅黑" panose="020B0503020204020204" pitchFamily="34" charset="-122"/>
                  <a:ea typeface="微软雅黑" panose="020B0503020204020204" pitchFamily="34" charset="-122"/>
                </a:rPr>
                <a:t>设备</a:t>
              </a:r>
            </a:p>
            <a:p>
              <a:pPr algn="ctr" eaLnBrk="1" hangingPunct="1">
                <a:lnSpc>
                  <a:spcPct val="100000"/>
                </a:lnSpc>
                <a:spcBef>
                  <a:spcPct val="0"/>
                </a:spcBef>
                <a:spcAft>
                  <a:spcPct val="0"/>
                </a:spcAft>
                <a:buClrTx/>
                <a:buFontTx/>
                <a:buNone/>
              </a:pPr>
              <a:r>
                <a:rPr kumimoji="1" lang="zh-CN" altLang="en-US" sz="2200" dirty="0">
                  <a:solidFill>
                    <a:srgbClr val="FF00FF"/>
                  </a:solidFill>
                  <a:latin typeface="微软雅黑" panose="020B0503020204020204" pitchFamily="34" charset="-122"/>
                  <a:ea typeface="微软雅黑" panose="020B0503020204020204" pitchFamily="34" charset="-122"/>
                </a:rPr>
                <a:t>适配器</a:t>
              </a:r>
            </a:p>
          </p:txBody>
        </p:sp>
        <p:sp>
          <p:nvSpPr>
            <p:cNvPr id="15" name="AutoShape 14">
              <a:extLst>
                <a:ext uri="{FF2B5EF4-FFF2-40B4-BE49-F238E27FC236}">
                  <a16:creationId xmlns:a16="http://schemas.microsoft.com/office/drawing/2014/main" id="{12F8A07B-D0F8-49E4-B9D2-F9FEA97DF9DC}"/>
                </a:ext>
              </a:extLst>
            </p:cNvPr>
            <p:cNvSpPr>
              <a:spLocks noChangeArrowheads="1"/>
            </p:cNvSpPr>
            <p:nvPr/>
          </p:nvSpPr>
          <p:spPr bwMode="auto">
            <a:xfrm>
              <a:off x="5102" y="1729"/>
              <a:ext cx="601" cy="446"/>
            </a:xfrm>
            <a:prstGeom prst="flowChartProcess">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spcAft>
                  <a:spcPct val="0"/>
                </a:spcAft>
                <a:buClrTx/>
                <a:buFontTx/>
                <a:buNone/>
              </a:pPr>
              <a:r>
                <a:rPr kumimoji="1" lang="zh-CN" altLang="en-US" sz="2200" dirty="0">
                  <a:solidFill>
                    <a:srgbClr val="FF00FF"/>
                  </a:solidFill>
                  <a:latin typeface="微软雅黑" panose="020B0503020204020204" pitchFamily="34" charset="-122"/>
                  <a:ea typeface="微软雅黑" panose="020B0503020204020204" pitchFamily="34" charset="-122"/>
                </a:rPr>
                <a:t>设备</a:t>
              </a:r>
            </a:p>
            <a:p>
              <a:pPr algn="ctr" eaLnBrk="1" hangingPunct="1">
                <a:lnSpc>
                  <a:spcPct val="100000"/>
                </a:lnSpc>
                <a:spcBef>
                  <a:spcPct val="0"/>
                </a:spcBef>
                <a:spcAft>
                  <a:spcPct val="0"/>
                </a:spcAft>
                <a:buClrTx/>
                <a:buFontTx/>
                <a:buNone/>
              </a:pPr>
              <a:r>
                <a:rPr kumimoji="1" lang="zh-CN" altLang="en-US" sz="2200" dirty="0">
                  <a:solidFill>
                    <a:srgbClr val="FF00FF"/>
                  </a:solidFill>
                  <a:latin typeface="微软雅黑" panose="020B0503020204020204" pitchFamily="34" charset="-122"/>
                  <a:ea typeface="微软雅黑" panose="020B0503020204020204" pitchFamily="34" charset="-122"/>
                </a:rPr>
                <a:t>适配器</a:t>
              </a:r>
            </a:p>
          </p:txBody>
        </p:sp>
        <p:sp>
          <p:nvSpPr>
            <p:cNvPr id="16" name="Text Box 15">
              <a:extLst>
                <a:ext uri="{FF2B5EF4-FFF2-40B4-BE49-F238E27FC236}">
                  <a16:creationId xmlns:a16="http://schemas.microsoft.com/office/drawing/2014/main" id="{D439D1FA-C511-4F3A-BD78-C56DE53C4F4B}"/>
                </a:ext>
              </a:extLst>
            </p:cNvPr>
            <p:cNvSpPr txBox="1">
              <a:spLocks noChangeArrowheads="1"/>
            </p:cNvSpPr>
            <p:nvPr/>
          </p:nvSpPr>
          <p:spPr bwMode="auto">
            <a:xfrm>
              <a:off x="3113" y="661"/>
              <a:ext cx="1480"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50000"/>
                </a:spcBef>
                <a:spcAft>
                  <a:spcPct val="0"/>
                </a:spcAft>
                <a:buClrTx/>
                <a:buFontTx/>
                <a:buNone/>
              </a:pPr>
              <a:r>
                <a:rPr kumimoji="1" lang="zh-CN" altLang="en-US" sz="3200" dirty="0">
                  <a:solidFill>
                    <a:srgbClr val="FF00FF"/>
                  </a:solidFill>
                  <a:latin typeface="微软雅黑" panose="020B0503020204020204" pitchFamily="34" charset="-122"/>
                  <a:ea typeface="微软雅黑" panose="020B0503020204020204" pitchFamily="34" charset="-122"/>
                </a:rPr>
                <a:t>系统总线</a:t>
              </a:r>
            </a:p>
          </p:txBody>
        </p:sp>
      </p:grpSp>
    </p:spTree>
    <p:extLst>
      <p:ext uri="{BB962C8B-B14F-4D97-AF65-F5344CB8AC3E}">
        <p14:creationId xmlns:p14="http://schemas.microsoft.com/office/powerpoint/2010/main" val="1196539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500"/>
                                        <p:tgtEl>
                                          <p:spTgt spid="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xEl>
                                              <p:pRg st="1" end="1"/>
                                            </p:txEl>
                                          </p:spTgt>
                                        </p:tgtEl>
                                        <p:attrNameLst>
                                          <p:attrName>style.visibility</p:attrName>
                                        </p:attrNameLst>
                                      </p:cBhvr>
                                      <p:to>
                                        <p:strVal val="visible"/>
                                      </p:to>
                                    </p:set>
                                    <p:animEffect transition="in" filter="fade">
                                      <p:cBhvr>
                                        <p:cTn id="12" dur="500"/>
                                        <p:tgtEl>
                                          <p:spTgt spid="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xEl>
                                              <p:pRg st="2" end="2"/>
                                            </p:txEl>
                                          </p:spTgt>
                                        </p:tgtEl>
                                        <p:attrNameLst>
                                          <p:attrName>style.visibility</p:attrName>
                                        </p:attrNameLst>
                                      </p:cBhvr>
                                      <p:to>
                                        <p:strVal val="visible"/>
                                      </p:to>
                                    </p:set>
                                    <p:animEffect transition="in" filter="fade">
                                      <p:cBhvr>
                                        <p:cTn id="17" dur="500"/>
                                        <p:tgtEl>
                                          <p:spTgt spid="3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
                                            <p:txEl>
                                              <p:pRg st="3" end="3"/>
                                            </p:txEl>
                                          </p:spTgt>
                                        </p:tgtEl>
                                        <p:attrNameLst>
                                          <p:attrName>style.visibility</p:attrName>
                                        </p:attrNameLst>
                                      </p:cBhvr>
                                      <p:to>
                                        <p:strVal val="visible"/>
                                      </p:to>
                                    </p:set>
                                    <p:animEffect transition="in" filter="fade">
                                      <p:cBhvr>
                                        <p:cTn id="22" dur="500"/>
                                        <p:tgtEl>
                                          <p:spTgt spid="3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
                                            <p:txEl>
                                              <p:pRg st="4" end="4"/>
                                            </p:txEl>
                                          </p:spTgt>
                                        </p:tgtEl>
                                        <p:attrNameLst>
                                          <p:attrName>style.visibility</p:attrName>
                                        </p:attrNameLst>
                                      </p:cBhvr>
                                      <p:to>
                                        <p:strVal val="visible"/>
                                      </p:to>
                                    </p:set>
                                    <p:animEffect transition="in" filter="fade">
                                      <p:cBhvr>
                                        <p:cTn id="27" dur="500"/>
                                        <p:tgtEl>
                                          <p:spTgt spid="3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
                                            <p:txEl>
                                              <p:pRg st="5" end="5"/>
                                            </p:txEl>
                                          </p:spTgt>
                                        </p:tgtEl>
                                        <p:attrNameLst>
                                          <p:attrName>style.visibility</p:attrName>
                                        </p:attrNameLst>
                                      </p:cBhvr>
                                      <p:to>
                                        <p:strVal val="visible"/>
                                      </p:to>
                                    </p:set>
                                    <p:animEffect transition="in" filter="fade">
                                      <p:cBhvr>
                                        <p:cTn id="32" dur="500"/>
                                        <p:tgtEl>
                                          <p:spTgt spid="30">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0">
                                            <p:txEl>
                                              <p:pRg st="6" end="6"/>
                                            </p:txEl>
                                          </p:spTgt>
                                        </p:tgtEl>
                                        <p:attrNameLst>
                                          <p:attrName>style.visibility</p:attrName>
                                        </p:attrNameLst>
                                      </p:cBhvr>
                                      <p:to>
                                        <p:strVal val="visible"/>
                                      </p:to>
                                    </p:set>
                                    <p:animEffect transition="in" filter="fade">
                                      <p:cBhvr>
                                        <p:cTn id="35" dur="500"/>
                                        <p:tgtEl>
                                          <p:spTgt spid="3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3628870" y="13396"/>
            <a:ext cx="4934260"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总线的定义和特点</a:t>
            </a:r>
          </a:p>
        </p:txBody>
      </p:sp>
      <p:sp>
        <p:nvSpPr>
          <p:cNvPr id="30" name="文本框 29">
            <a:extLst>
              <a:ext uri="{FF2B5EF4-FFF2-40B4-BE49-F238E27FC236}">
                <a16:creationId xmlns:a16="http://schemas.microsoft.com/office/drawing/2014/main" id="{C7A5E871-E887-405E-88D6-374DA5FBD72C}"/>
              </a:ext>
            </a:extLst>
          </p:cNvPr>
          <p:cNvSpPr txBox="1"/>
          <p:nvPr/>
        </p:nvSpPr>
        <p:spPr>
          <a:xfrm>
            <a:off x="294774" y="493831"/>
            <a:ext cx="10928684" cy="556371"/>
          </a:xfrm>
          <a:prstGeom prst="rect">
            <a:avLst/>
          </a:prstGeom>
          <a:noFill/>
        </p:spPr>
        <p:txBody>
          <a:bodyPr wrap="square">
            <a:spAutoFit/>
          </a:bodyPr>
          <a:lstStyle/>
          <a:p>
            <a:pPr>
              <a:lnSpc>
                <a:spcPts val="4000"/>
              </a:lnSpc>
            </a:pPr>
            <a:r>
              <a:rPr lang="zh-CN" altLang="en-US" sz="2600" b="1" dirty="0">
                <a:solidFill>
                  <a:prstClr val="black"/>
                </a:solidFill>
                <a:latin typeface="微软雅黑" panose="020B0503020204020204" pitchFamily="34" charset="-122"/>
                <a:ea typeface="微软雅黑" panose="020B0503020204020204" pitchFamily="34" charset="-122"/>
              </a:rPr>
              <a:t>总线</a:t>
            </a:r>
            <a:r>
              <a:rPr lang="zh-CN" altLang="en-US" sz="2600" dirty="0">
                <a:solidFill>
                  <a:prstClr val="black"/>
                </a:solidFill>
                <a:latin typeface="微软雅黑" panose="020B0503020204020204" pitchFamily="34" charset="-122"/>
                <a:ea typeface="微软雅黑" panose="020B0503020204020204" pitchFamily="34" charset="-122"/>
              </a:rPr>
              <a:t>是一组能为多个部件</a:t>
            </a:r>
            <a:r>
              <a:rPr lang="zh-CN" altLang="en-US" sz="2600" dirty="0">
                <a:solidFill>
                  <a:srgbClr val="C00000"/>
                </a:solidFill>
                <a:latin typeface="微软雅黑" panose="020B0503020204020204" pitchFamily="34" charset="-122"/>
                <a:ea typeface="微软雅黑" panose="020B0503020204020204" pitchFamily="34" charset="-122"/>
              </a:rPr>
              <a:t>分时</a:t>
            </a:r>
            <a:r>
              <a:rPr lang="zh-CN" altLang="en-US" sz="2600" dirty="0">
                <a:solidFill>
                  <a:schemeClr val="accent1"/>
                </a:solidFill>
                <a:latin typeface="微软雅黑" panose="020B0503020204020204" pitchFamily="34" charset="-122"/>
                <a:ea typeface="微软雅黑" panose="020B0503020204020204" pitchFamily="34" charset="-122"/>
              </a:rPr>
              <a:t>共享</a:t>
            </a:r>
            <a:r>
              <a:rPr lang="zh-CN" altLang="en-US" sz="2600" dirty="0">
                <a:solidFill>
                  <a:prstClr val="black"/>
                </a:solidFill>
                <a:latin typeface="微软雅黑" panose="020B0503020204020204" pitchFamily="34" charset="-122"/>
                <a:ea typeface="微软雅黑" panose="020B0503020204020204" pitchFamily="34" charset="-122"/>
              </a:rPr>
              <a:t>的</a:t>
            </a:r>
            <a:r>
              <a:rPr lang="zh-CN" altLang="en-US" sz="2600" b="1" dirty="0">
                <a:solidFill>
                  <a:prstClr val="black"/>
                </a:solidFill>
                <a:latin typeface="微软雅黑" panose="020B0503020204020204" pitchFamily="34" charset="-122"/>
                <a:ea typeface="微软雅黑" panose="020B0503020204020204" pitchFamily="34" charset="-122"/>
              </a:rPr>
              <a:t>公共</a:t>
            </a:r>
            <a:r>
              <a:rPr lang="zh-CN" altLang="en-US" sz="2600" dirty="0">
                <a:solidFill>
                  <a:prstClr val="black"/>
                </a:solidFill>
                <a:latin typeface="微软雅黑" panose="020B0503020204020204" pitchFamily="34" charset="-122"/>
                <a:ea typeface="微软雅黑" panose="020B0503020204020204" pitchFamily="34" charset="-122"/>
              </a:rPr>
              <a:t>信息传送</a:t>
            </a:r>
            <a:r>
              <a:rPr lang="zh-CN" altLang="en-US" sz="2600" b="1" dirty="0">
                <a:solidFill>
                  <a:prstClr val="black"/>
                </a:solidFill>
                <a:latin typeface="微软雅黑" panose="020B0503020204020204" pitchFamily="34" charset="-122"/>
                <a:ea typeface="微软雅黑" panose="020B0503020204020204" pitchFamily="34" charset="-122"/>
              </a:rPr>
              <a:t>线路</a:t>
            </a:r>
          </a:p>
        </p:txBody>
      </p:sp>
      <p:pic>
        <p:nvPicPr>
          <p:cNvPr id="4" name="图片 3">
            <a:extLst>
              <a:ext uri="{FF2B5EF4-FFF2-40B4-BE49-F238E27FC236}">
                <a16:creationId xmlns:a16="http://schemas.microsoft.com/office/drawing/2014/main" id="{F0E034EF-FF3D-4ABA-94AB-6F9C4572EA29}"/>
              </a:ext>
            </a:extLst>
          </p:cNvPr>
          <p:cNvPicPr>
            <a:picLocks noChangeAspect="1"/>
          </p:cNvPicPr>
          <p:nvPr/>
        </p:nvPicPr>
        <p:blipFill>
          <a:blip r:embed="rId3"/>
          <a:stretch>
            <a:fillRect/>
          </a:stretch>
        </p:blipFill>
        <p:spPr>
          <a:xfrm>
            <a:off x="46525" y="1296125"/>
            <a:ext cx="8903368" cy="4810083"/>
          </a:xfrm>
          <a:prstGeom prst="rect">
            <a:avLst/>
          </a:prstGeom>
        </p:spPr>
      </p:pic>
      <p:sp>
        <p:nvSpPr>
          <p:cNvPr id="11" name="文本框 10">
            <a:extLst>
              <a:ext uri="{FF2B5EF4-FFF2-40B4-BE49-F238E27FC236}">
                <a16:creationId xmlns:a16="http://schemas.microsoft.com/office/drawing/2014/main" id="{E5A71FE4-51D5-4DE5-A7B5-5ABC99AE045B}"/>
              </a:ext>
            </a:extLst>
          </p:cNvPr>
          <p:cNvSpPr txBox="1"/>
          <p:nvPr/>
        </p:nvSpPr>
        <p:spPr>
          <a:xfrm>
            <a:off x="294774" y="6106208"/>
            <a:ext cx="4301289" cy="556371"/>
          </a:xfrm>
          <a:prstGeom prst="rect">
            <a:avLst/>
          </a:prstGeom>
          <a:noFill/>
        </p:spPr>
        <p:txBody>
          <a:bodyPr wrap="square">
            <a:spAutoFit/>
          </a:bodyPr>
          <a:lstStyle/>
          <a:p>
            <a:pPr>
              <a:lnSpc>
                <a:spcPts val="4000"/>
              </a:lnSpc>
            </a:pPr>
            <a:r>
              <a:rPr lang="zh-CN" altLang="en-US" sz="2600" dirty="0">
                <a:solidFill>
                  <a:prstClr val="black"/>
                </a:solidFill>
                <a:latin typeface="微软雅黑" panose="020B0503020204020204" pitchFamily="34" charset="-122"/>
                <a:ea typeface="微软雅黑" panose="020B0503020204020204" pitchFamily="34" charset="-122"/>
              </a:rPr>
              <a:t>为什么要用总线？</a:t>
            </a:r>
          </a:p>
        </p:txBody>
      </p:sp>
      <p:sp>
        <p:nvSpPr>
          <p:cNvPr id="12" name="文本框 11">
            <a:extLst>
              <a:ext uri="{FF2B5EF4-FFF2-40B4-BE49-F238E27FC236}">
                <a16:creationId xmlns:a16="http://schemas.microsoft.com/office/drawing/2014/main" id="{24A4FAE1-9C36-4FF9-9456-24E15906ECEF}"/>
              </a:ext>
            </a:extLst>
          </p:cNvPr>
          <p:cNvSpPr txBox="1"/>
          <p:nvPr/>
        </p:nvSpPr>
        <p:spPr>
          <a:xfrm>
            <a:off x="8882370" y="441343"/>
            <a:ext cx="3189314" cy="2608215"/>
          </a:xfrm>
          <a:prstGeom prst="rect">
            <a:avLst/>
          </a:prstGeom>
          <a:noFill/>
        </p:spPr>
        <p:txBody>
          <a:bodyPr wrap="square">
            <a:spAutoFit/>
          </a:bodyPr>
          <a:lstStyle/>
          <a:p>
            <a:pPr>
              <a:lnSpc>
                <a:spcPts val="4000"/>
              </a:lnSpc>
            </a:pPr>
            <a:r>
              <a:rPr lang="zh-CN" altLang="en-US" sz="2600" dirty="0">
                <a:solidFill>
                  <a:schemeClr val="accent1"/>
                </a:solidFill>
                <a:latin typeface="微软雅黑" panose="020B0503020204020204" pitchFamily="34" charset="-122"/>
                <a:ea typeface="微软雅黑" panose="020B0503020204020204" pitchFamily="34" charset="-122"/>
              </a:rPr>
              <a:t>共享是指总线上可以挂接多个部件，各个部件之间互相交换的信息都可以分时共享这组线路。</a:t>
            </a:r>
          </a:p>
        </p:txBody>
      </p:sp>
      <p:sp>
        <p:nvSpPr>
          <p:cNvPr id="13" name="文本框 12">
            <a:extLst>
              <a:ext uri="{FF2B5EF4-FFF2-40B4-BE49-F238E27FC236}">
                <a16:creationId xmlns:a16="http://schemas.microsoft.com/office/drawing/2014/main" id="{8345CDD3-5C91-4B88-958A-6D37AB49066E}"/>
              </a:ext>
            </a:extLst>
          </p:cNvPr>
          <p:cNvSpPr txBox="1"/>
          <p:nvPr/>
        </p:nvSpPr>
        <p:spPr>
          <a:xfrm>
            <a:off x="8903368" y="3295481"/>
            <a:ext cx="3168316" cy="3121175"/>
          </a:xfrm>
          <a:prstGeom prst="rect">
            <a:avLst/>
          </a:prstGeom>
          <a:noFill/>
        </p:spPr>
        <p:txBody>
          <a:bodyPr wrap="square">
            <a:spAutoFit/>
          </a:bodyPr>
          <a:lstStyle/>
          <a:p>
            <a:pPr>
              <a:lnSpc>
                <a:spcPts val="4000"/>
              </a:lnSpc>
            </a:pPr>
            <a:r>
              <a:rPr lang="zh-CN" altLang="en-US" sz="2600" dirty="0">
                <a:solidFill>
                  <a:srgbClr val="C00000"/>
                </a:solidFill>
                <a:latin typeface="微软雅黑" panose="020B0503020204020204" pitchFamily="34" charset="-122"/>
                <a:ea typeface="微软雅黑" panose="020B0503020204020204" pitchFamily="34" charset="-122"/>
              </a:rPr>
              <a:t>分时是指同一时刻只允许一个部件向总线发送信息，如果系统中有多个部件，则它们只能分时地向总线发送信息。</a:t>
            </a:r>
          </a:p>
        </p:txBody>
      </p:sp>
    </p:spTree>
    <p:extLst>
      <p:ext uri="{BB962C8B-B14F-4D97-AF65-F5344CB8AC3E}">
        <p14:creationId xmlns:p14="http://schemas.microsoft.com/office/powerpoint/2010/main" val="3351409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500"/>
                                        <p:tgtEl>
                                          <p:spTgt spid="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fade">
                                      <p:cBhvr>
                                        <p:cTn id="17" dur="500"/>
                                        <p:tgtEl>
                                          <p:spTgt spid="1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xEl>
                                              <p:pRg st="0" end="0"/>
                                            </p:txEl>
                                          </p:spTgt>
                                        </p:tgtEl>
                                        <p:attrNameLst>
                                          <p:attrName>style.visibility</p:attrName>
                                        </p:attrNameLst>
                                      </p:cBhvr>
                                      <p:to>
                                        <p:strVal val="visible"/>
                                      </p:to>
                                    </p:set>
                                    <p:animEffect transition="in" filter="fade">
                                      <p:cBhvr>
                                        <p:cTn id="22" dur="500"/>
                                        <p:tgtEl>
                                          <p:spTgt spid="1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fade">
                                      <p:cBhvr>
                                        <p:cTn id="27"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3628870" y="13396"/>
            <a:ext cx="4934260"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集中仲裁方式</a:t>
            </a:r>
          </a:p>
        </p:txBody>
      </p:sp>
      <p:sp>
        <p:nvSpPr>
          <p:cNvPr id="30" name="文本框 29">
            <a:extLst>
              <a:ext uri="{FF2B5EF4-FFF2-40B4-BE49-F238E27FC236}">
                <a16:creationId xmlns:a16="http://schemas.microsoft.com/office/drawing/2014/main" id="{C7A5E871-E887-405E-88D6-374DA5FBD72C}"/>
              </a:ext>
            </a:extLst>
          </p:cNvPr>
          <p:cNvSpPr txBox="1"/>
          <p:nvPr/>
        </p:nvSpPr>
        <p:spPr>
          <a:xfrm>
            <a:off x="439152" y="598171"/>
            <a:ext cx="11313695" cy="2608215"/>
          </a:xfrm>
          <a:prstGeom prst="rect">
            <a:avLst/>
          </a:prstGeom>
          <a:noFill/>
        </p:spPr>
        <p:txBody>
          <a:bodyPr wrap="square">
            <a:spAutoFit/>
          </a:bodyPr>
          <a:lstStyle/>
          <a:p>
            <a:pPr>
              <a:lnSpc>
                <a:spcPts val="4000"/>
              </a:lnSpc>
            </a:pPr>
            <a:r>
              <a:rPr lang="zh-CN" altLang="en-US" sz="2600" b="1" dirty="0">
                <a:solidFill>
                  <a:prstClr val="black"/>
                </a:solidFill>
                <a:latin typeface="微软雅黑" panose="020B0503020204020204" pitchFamily="34" charset="-122"/>
                <a:ea typeface="微软雅黑" panose="020B0503020204020204" pitchFamily="34" charset="-122"/>
              </a:rPr>
              <a:t>工作流程：</a:t>
            </a:r>
            <a:r>
              <a:rPr lang="en-US" altLang="zh-CN" sz="2600" dirty="0">
                <a:solidFill>
                  <a:prstClr val="black"/>
                </a:solidFill>
                <a:latin typeface="微软雅黑" panose="020B0503020204020204" pitchFamily="34" charset="-122"/>
                <a:ea typeface="微软雅黑" panose="020B0503020204020204" pitchFamily="34" charset="-122"/>
              </a:rPr>
              <a:t>	</a:t>
            </a:r>
          </a:p>
          <a:p>
            <a:pPr marL="514350" indent="-514350">
              <a:lnSpc>
                <a:spcPts val="4000"/>
              </a:lnSpc>
              <a:buFont typeface="+mj-lt"/>
              <a:buAutoNum type="arabicPeriod"/>
            </a:pPr>
            <a:r>
              <a:rPr lang="zh-CN" altLang="en-US" sz="2600" dirty="0">
                <a:solidFill>
                  <a:prstClr val="black"/>
                </a:solidFill>
                <a:latin typeface="微软雅黑" panose="020B0503020204020204" pitchFamily="34" charset="-122"/>
                <a:ea typeface="微软雅黑" panose="020B0503020204020204" pitchFamily="34" charset="-122"/>
              </a:rPr>
              <a:t>主设备发出请求信号；</a:t>
            </a:r>
            <a:endParaRPr lang="en-US" altLang="zh-CN" sz="2600" dirty="0">
              <a:solidFill>
                <a:prstClr val="black"/>
              </a:solidFill>
              <a:latin typeface="微软雅黑" panose="020B0503020204020204" pitchFamily="34" charset="-122"/>
              <a:ea typeface="微软雅黑" panose="020B0503020204020204" pitchFamily="34" charset="-122"/>
            </a:endParaRPr>
          </a:p>
          <a:p>
            <a:pPr marL="514350" indent="-514350">
              <a:lnSpc>
                <a:spcPts val="4000"/>
              </a:lnSpc>
              <a:buFont typeface="+mj-lt"/>
              <a:buAutoNum type="arabicPeriod"/>
            </a:pPr>
            <a:r>
              <a:rPr lang="zh-CN" altLang="en-US" sz="2600" dirty="0">
                <a:solidFill>
                  <a:prstClr val="black"/>
                </a:solidFill>
                <a:latin typeface="微软雅黑" panose="020B0503020204020204" pitchFamily="34" charset="-122"/>
                <a:ea typeface="微软雅黑" panose="020B0503020204020204" pitchFamily="34" charset="-122"/>
              </a:rPr>
              <a:t>若多个主设备同时要使用总线，则由总线控制器的判优、仲裁逻辑按一定的优先级顺序确定哪个主设备能够使用总线；</a:t>
            </a:r>
            <a:endParaRPr lang="en-US" altLang="zh-CN" sz="2600" dirty="0">
              <a:solidFill>
                <a:prstClr val="black"/>
              </a:solidFill>
              <a:latin typeface="微软雅黑" panose="020B0503020204020204" pitchFamily="34" charset="-122"/>
              <a:ea typeface="微软雅黑" panose="020B0503020204020204" pitchFamily="34" charset="-122"/>
            </a:endParaRPr>
          </a:p>
          <a:p>
            <a:pPr marL="514350" indent="-514350">
              <a:lnSpc>
                <a:spcPts val="4000"/>
              </a:lnSpc>
              <a:buFont typeface="+mj-lt"/>
              <a:buAutoNum type="arabicPeriod"/>
            </a:pPr>
            <a:r>
              <a:rPr lang="zh-CN" altLang="en-US" sz="2600" dirty="0">
                <a:solidFill>
                  <a:prstClr val="black"/>
                </a:solidFill>
                <a:latin typeface="微软雅黑" panose="020B0503020204020204" pitchFamily="34" charset="-122"/>
                <a:ea typeface="微软雅黑" panose="020B0503020204020204" pitchFamily="34" charset="-122"/>
              </a:rPr>
              <a:t>获得总线使用权的主设备开始传送数据。</a:t>
            </a:r>
            <a:endParaRPr lang="en-US" altLang="zh-CN" sz="2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62915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500"/>
                                        <p:tgtEl>
                                          <p:spTgt spid="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xEl>
                                              <p:pRg st="1" end="1"/>
                                            </p:txEl>
                                          </p:spTgt>
                                        </p:tgtEl>
                                        <p:attrNameLst>
                                          <p:attrName>style.visibility</p:attrName>
                                        </p:attrNameLst>
                                      </p:cBhvr>
                                      <p:to>
                                        <p:strVal val="visible"/>
                                      </p:to>
                                    </p:set>
                                    <p:animEffect transition="in" filter="fade">
                                      <p:cBhvr>
                                        <p:cTn id="12" dur="500"/>
                                        <p:tgtEl>
                                          <p:spTgt spid="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xEl>
                                              <p:pRg st="2" end="2"/>
                                            </p:txEl>
                                          </p:spTgt>
                                        </p:tgtEl>
                                        <p:attrNameLst>
                                          <p:attrName>style.visibility</p:attrName>
                                        </p:attrNameLst>
                                      </p:cBhvr>
                                      <p:to>
                                        <p:strVal val="visible"/>
                                      </p:to>
                                    </p:set>
                                    <p:animEffect transition="in" filter="fade">
                                      <p:cBhvr>
                                        <p:cTn id="17" dur="500"/>
                                        <p:tgtEl>
                                          <p:spTgt spid="3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
                                            <p:txEl>
                                              <p:pRg st="3" end="3"/>
                                            </p:txEl>
                                          </p:spTgt>
                                        </p:tgtEl>
                                        <p:attrNameLst>
                                          <p:attrName>style.visibility</p:attrName>
                                        </p:attrNameLst>
                                      </p:cBhvr>
                                      <p:to>
                                        <p:strVal val="visible"/>
                                      </p:to>
                                    </p:set>
                                    <p:animEffect transition="in" filter="fade">
                                      <p:cBhvr>
                                        <p:cTn id="22" dur="500"/>
                                        <p:tgtEl>
                                          <p:spTgt spid="3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3628870" y="33403"/>
            <a:ext cx="4934260"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集中仲裁：链式查询方式</a:t>
            </a:r>
          </a:p>
        </p:txBody>
      </p:sp>
      <p:grpSp>
        <p:nvGrpSpPr>
          <p:cNvPr id="88" name="Group 3">
            <a:extLst>
              <a:ext uri="{FF2B5EF4-FFF2-40B4-BE49-F238E27FC236}">
                <a16:creationId xmlns:a16="http://schemas.microsoft.com/office/drawing/2014/main" id="{C7C768CC-98B9-4A84-9219-537252E5638E}"/>
              </a:ext>
            </a:extLst>
          </p:cNvPr>
          <p:cNvGrpSpPr>
            <a:grpSpLocks/>
          </p:cNvGrpSpPr>
          <p:nvPr/>
        </p:nvGrpSpPr>
        <p:grpSpPr bwMode="auto">
          <a:xfrm>
            <a:off x="998621" y="618178"/>
            <a:ext cx="10758488" cy="4419600"/>
            <a:chOff x="288" y="1152"/>
            <a:chExt cx="6777" cy="2784"/>
          </a:xfrm>
        </p:grpSpPr>
        <p:sp>
          <p:nvSpPr>
            <p:cNvPr id="89" name="Rectangle 4">
              <a:extLst>
                <a:ext uri="{FF2B5EF4-FFF2-40B4-BE49-F238E27FC236}">
                  <a16:creationId xmlns:a16="http://schemas.microsoft.com/office/drawing/2014/main" id="{877F10EF-E7EE-4E0F-8910-5FBEEF120C05}"/>
                </a:ext>
              </a:extLst>
            </p:cNvPr>
            <p:cNvSpPr>
              <a:spLocks noChangeArrowheads="1"/>
            </p:cNvSpPr>
            <p:nvPr/>
          </p:nvSpPr>
          <p:spPr bwMode="auto">
            <a:xfrm>
              <a:off x="288" y="1152"/>
              <a:ext cx="624" cy="2784"/>
            </a:xfrm>
            <a:prstGeom prst="rect">
              <a:avLst/>
            </a:prstGeom>
            <a:noFill/>
            <a:ln w="38100">
              <a:solidFill>
                <a:srgbClr val="3333FF"/>
              </a:solidFill>
              <a:miter lim="800000"/>
              <a:headEnd/>
              <a:tailEnd/>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spcAft>
                  <a:spcPct val="0"/>
                </a:spcAft>
                <a:buClrTx/>
                <a:buFontTx/>
                <a:buNone/>
              </a:pPr>
              <a:r>
                <a:rPr kumimoji="1" lang="zh-CN" altLang="en-US" sz="3200">
                  <a:solidFill>
                    <a:srgbClr val="3333FF"/>
                  </a:solidFill>
                  <a:latin typeface="Times New Roman" panose="02020603050405020304" pitchFamily="18" charset="0"/>
                </a:rPr>
                <a:t>总</a:t>
              </a:r>
            </a:p>
            <a:p>
              <a:pPr algn="ctr" eaLnBrk="1" hangingPunct="1">
                <a:lnSpc>
                  <a:spcPct val="100000"/>
                </a:lnSpc>
                <a:spcBef>
                  <a:spcPct val="0"/>
                </a:spcBef>
                <a:spcAft>
                  <a:spcPct val="0"/>
                </a:spcAft>
                <a:buClrTx/>
                <a:buFontTx/>
                <a:buNone/>
              </a:pPr>
              <a:r>
                <a:rPr kumimoji="1" lang="zh-CN" altLang="en-US" sz="3200">
                  <a:solidFill>
                    <a:srgbClr val="3333FF"/>
                  </a:solidFill>
                  <a:latin typeface="Times New Roman" panose="02020603050405020304" pitchFamily="18" charset="0"/>
                </a:rPr>
                <a:t>线</a:t>
              </a:r>
            </a:p>
            <a:p>
              <a:pPr algn="ctr" eaLnBrk="1" hangingPunct="1">
                <a:lnSpc>
                  <a:spcPct val="100000"/>
                </a:lnSpc>
                <a:spcBef>
                  <a:spcPct val="0"/>
                </a:spcBef>
                <a:spcAft>
                  <a:spcPct val="0"/>
                </a:spcAft>
                <a:buClrTx/>
                <a:buFontTx/>
                <a:buNone/>
              </a:pPr>
              <a:r>
                <a:rPr kumimoji="1" lang="zh-CN" altLang="en-US" sz="3200">
                  <a:solidFill>
                    <a:srgbClr val="3333FF"/>
                  </a:solidFill>
                  <a:latin typeface="Times New Roman" panose="02020603050405020304" pitchFamily="18" charset="0"/>
                </a:rPr>
                <a:t>控</a:t>
              </a:r>
            </a:p>
            <a:p>
              <a:pPr algn="ctr" eaLnBrk="1" hangingPunct="1">
                <a:lnSpc>
                  <a:spcPct val="100000"/>
                </a:lnSpc>
                <a:spcBef>
                  <a:spcPct val="0"/>
                </a:spcBef>
                <a:spcAft>
                  <a:spcPct val="0"/>
                </a:spcAft>
                <a:buClrTx/>
                <a:buFontTx/>
                <a:buNone/>
              </a:pPr>
              <a:r>
                <a:rPr kumimoji="1" lang="zh-CN" altLang="en-US" sz="3200">
                  <a:solidFill>
                    <a:srgbClr val="3333FF"/>
                  </a:solidFill>
                  <a:latin typeface="Times New Roman" panose="02020603050405020304" pitchFamily="18" charset="0"/>
                </a:rPr>
                <a:t>制</a:t>
              </a:r>
            </a:p>
            <a:p>
              <a:pPr algn="ctr" eaLnBrk="1" hangingPunct="1">
                <a:lnSpc>
                  <a:spcPct val="100000"/>
                </a:lnSpc>
                <a:spcBef>
                  <a:spcPct val="0"/>
                </a:spcBef>
                <a:spcAft>
                  <a:spcPct val="0"/>
                </a:spcAft>
                <a:buClrTx/>
                <a:buFontTx/>
                <a:buNone/>
              </a:pPr>
              <a:r>
                <a:rPr kumimoji="1" lang="zh-CN" altLang="en-US" sz="3200">
                  <a:solidFill>
                    <a:srgbClr val="3333FF"/>
                  </a:solidFill>
                  <a:latin typeface="Times New Roman" panose="02020603050405020304" pitchFamily="18" charset="0"/>
                </a:rPr>
                <a:t>部</a:t>
              </a:r>
            </a:p>
            <a:p>
              <a:pPr algn="ctr" eaLnBrk="1" hangingPunct="1">
                <a:lnSpc>
                  <a:spcPct val="100000"/>
                </a:lnSpc>
                <a:spcBef>
                  <a:spcPct val="0"/>
                </a:spcBef>
                <a:spcAft>
                  <a:spcPct val="0"/>
                </a:spcAft>
                <a:buClrTx/>
                <a:buFontTx/>
                <a:buNone/>
              </a:pPr>
              <a:r>
                <a:rPr kumimoji="1" lang="zh-CN" altLang="en-US" sz="3200">
                  <a:solidFill>
                    <a:srgbClr val="3333FF"/>
                  </a:solidFill>
                  <a:latin typeface="Times New Roman" panose="02020603050405020304" pitchFamily="18" charset="0"/>
                </a:rPr>
                <a:t>件</a:t>
              </a:r>
            </a:p>
          </p:txBody>
        </p:sp>
        <p:sp>
          <p:nvSpPr>
            <p:cNvPr id="90" name="Line 5">
              <a:extLst>
                <a:ext uri="{FF2B5EF4-FFF2-40B4-BE49-F238E27FC236}">
                  <a16:creationId xmlns:a16="http://schemas.microsoft.com/office/drawing/2014/main" id="{28DF829E-74B7-4D30-9149-6FB57BCB038A}"/>
                </a:ext>
              </a:extLst>
            </p:cNvPr>
            <p:cNvSpPr>
              <a:spLocks noChangeShapeType="1"/>
            </p:cNvSpPr>
            <p:nvPr/>
          </p:nvSpPr>
          <p:spPr bwMode="auto">
            <a:xfrm>
              <a:off x="912" y="1440"/>
              <a:ext cx="4032" cy="0"/>
            </a:xfrm>
            <a:prstGeom prst="line">
              <a:avLst/>
            </a:prstGeom>
            <a:noFill/>
            <a:ln w="38100">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1" name="Line 6">
              <a:extLst>
                <a:ext uri="{FF2B5EF4-FFF2-40B4-BE49-F238E27FC236}">
                  <a16:creationId xmlns:a16="http://schemas.microsoft.com/office/drawing/2014/main" id="{F439F803-E00E-4C58-85CD-1B1C2FD3426B}"/>
                </a:ext>
              </a:extLst>
            </p:cNvPr>
            <p:cNvSpPr>
              <a:spLocks noChangeShapeType="1"/>
            </p:cNvSpPr>
            <p:nvPr/>
          </p:nvSpPr>
          <p:spPr bwMode="auto">
            <a:xfrm>
              <a:off x="912" y="1776"/>
              <a:ext cx="4032" cy="0"/>
            </a:xfrm>
            <a:prstGeom prst="line">
              <a:avLst/>
            </a:prstGeom>
            <a:noFill/>
            <a:ln w="38100">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 name="Line 7">
              <a:extLst>
                <a:ext uri="{FF2B5EF4-FFF2-40B4-BE49-F238E27FC236}">
                  <a16:creationId xmlns:a16="http://schemas.microsoft.com/office/drawing/2014/main" id="{6A49796C-0F39-4F21-ABB5-702ABE4A2BC7}"/>
                </a:ext>
              </a:extLst>
            </p:cNvPr>
            <p:cNvSpPr>
              <a:spLocks noChangeShapeType="1"/>
            </p:cNvSpPr>
            <p:nvPr/>
          </p:nvSpPr>
          <p:spPr bwMode="auto">
            <a:xfrm>
              <a:off x="912" y="2112"/>
              <a:ext cx="4032" cy="0"/>
            </a:xfrm>
            <a:prstGeom prst="line">
              <a:avLst/>
            </a:prstGeom>
            <a:noFill/>
            <a:ln w="38100">
              <a:solidFill>
                <a:srgbClr val="3333FF"/>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3" name="Line 8">
              <a:extLst>
                <a:ext uri="{FF2B5EF4-FFF2-40B4-BE49-F238E27FC236}">
                  <a16:creationId xmlns:a16="http://schemas.microsoft.com/office/drawing/2014/main" id="{CFBA976D-7761-40A3-B73A-65C2E829E7EE}"/>
                </a:ext>
              </a:extLst>
            </p:cNvPr>
            <p:cNvSpPr>
              <a:spLocks noChangeShapeType="1"/>
            </p:cNvSpPr>
            <p:nvPr/>
          </p:nvSpPr>
          <p:spPr bwMode="auto">
            <a:xfrm>
              <a:off x="912" y="2448"/>
              <a:ext cx="4032" cy="0"/>
            </a:xfrm>
            <a:prstGeom prst="line">
              <a:avLst/>
            </a:prstGeom>
            <a:noFill/>
            <a:ln w="38100">
              <a:solidFill>
                <a:srgbClr val="3333FF"/>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4" name="Rectangle 9">
              <a:extLst>
                <a:ext uri="{FF2B5EF4-FFF2-40B4-BE49-F238E27FC236}">
                  <a16:creationId xmlns:a16="http://schemas.microsoft.com/office/drawing/2014/main" id="{FAF59946-75DC-4A97-B8B5-92043930D66F}"/>
                </a:ext>
              </a:extLst>
            </p:cNvPr>
            <p:cNvSpPr>
              <a:spLocks noChangeArrowheads="1"/>
            </p:cNvSpPr>
            <p:nvPr/>
          </p:nvSpPr>
          <p:spPr bwMode="auto">
            <a:xfrm>
              <a:off x="1440" y="2832"/>
              <a:ext cx="1056" cy="528"/>
            </a:xfrm>
            <a:prstGeom prst="rect">
              <a:avLst/>
            </a:prstGeom>
            <a:noFill/>
            <a:ln w="38100">
              <a:solidFill>
                <a:srgbClr val="3333FF"/>
              </a:solidFill>
              <a:miter lim="800000"/>
              <a:headEnd/>
              <a:tailEnd/>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spcAft>
                  <a:spcPct val="0"/>
                </a:spcAft>
                <a:buClrTx/>
                <a:buFontTx/>
                <a:buNone/>
              </a:pPr>
              <a:r>
                <a:rPr kumimoji="1" lang="en-US" altLang="zh-CN">
                  <a:solidFill>
                    <a:srgbClr val="3333FF"/>
                  </a:solidFill>
                  <a:latin typeface="Times New Roman" panose="02020603050405020304" pitchFamily="18" charset="0"/>
                </a:rPr>
                <a:t>I/O</a:t>
              </a:r>
              <a:r>
                <a:rPr kumimoji="1" lang="zh-CN" altLang="en-US">
                  <a:solidFill>
                    <a:srgbClr val="3333FF"/>
                  </a:solidFill>
                  <a:latin typeface="Times New Roman" panose="02020603050405020304" pitchFamily="18" charset="0"/>
                </a:rPr>
                <a:t>接口</a:t>
              </a:r>
              <a:r>
                <a:rPr kumimoji="1" lang="en-US" altLang="zh-CN">
                  <a:solidFill>
                    <a:srgbClr val="3333FF"/>
                  </a:solidFill>
                  <a:latin typeface="Times New Roman" panose="02020603050405020304" pitchFamily="18" charset="0"/>
                </a:rPr>
                <a:t>0</a:t>
              </a:r>
            </a:p>
          </p:txBody>
        </p:sp>
        <p:sp>
          <p:nvSpPr>
            <p:cNvPr id="95" name="Text Box 10">
              <a:extLst>
                <a:ext uri="{FF2B5EF4-FFF2-40B4-BE49-F238E27FC236}">
                  <a16:creationId xmlns:a16="http://schemas.microsoft.com/office/drawing/2014/main" id="{D33FEA4D-DBC7-42DC-9654-D74DC405BC65}"/>
                </a:ext>
              </a:extLst>
            </p:cNvPr>
            <p:cNvSpPr txBox="1">
              <a:spLocks noChangeArrowheads="1"/>
            </p:cNvSpPr>
            <p:nvPr/>
          </p:nvSpPr>
          <p:spPr bwMode="auto">
            <a:xfrm>
              <a:off x="3708" y="2880"/>
              <a:ext cx="372" cy="365"/>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rgbClr val="3333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spcAft>
                  <a:spcPct val="0"/>
                </a:spcAft>
                <a:buClrTx/>
                <a:buFontTx/>
                <a:buNone/>
              </a:pPr>
              <a:r>
                <a:rPr kumimoji="1" lang="en-US" altLang="zh-CN" sz="3200">
                  <a:solidFill>
                    <a:srgbClr val="3333FF"/>
                  </a:solidFill>
                  <a:latin typeface="Times New Roman" panose="02020603050405020304" pitchFamily="18" charset="0"/>
                </a:rPr>
                <a:t>…</a:t>
              </a:r>
            </a:p>
          </p:txBody>
        </p:sp>
        <p:sp>
          <p:nvSpPr>
            <p:cNvPr id="96" name="Line 11">
              <a:extLst>
                <a:ext uri="{FF2B5EF4-FFF2-40B4-BE49-F238E27FC236}">
                  <a16:creationId xmlns:a16="http://schemas.microsoft.com/office/drawing/2014/main" id="{5890E1CF-74F9-4D4A-9345-9354A7E82807}"/>
                </a:ext>
              </a:extLst>
            </p:cNvPr>
            <p:cNvSpPr>
              <a:spLocks noChangeShapeType="1"/>
            </p:cNvSpPr>
            <p:nvPr/>
          </p:nvSpPr>
          <p:spPr bwMode="auto">
            <a:xfrm flipV="1">
              <a:off x="1584" y="2448"/>
              <a:ext cx="0" cy="384"/>
            </a:xfrm>
            <a:prstGeom prst="line">
              <a:avLst/>
            </a:prstGeom>
            <a:noFill/>
            <a:ln w="38100">
              <a:solidFill>
                <a:srgbClr val="3333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 name="Line 12">
              <a:extLst>
                <a:ext uri="{FF2B5EF4-FFF2-40B4-BE49-F238E27FC236}">
                  <a16:creationId xmlns:a16="http://schemas.microsoft.com/office/drawing/2014/main" id="{D08322C8-A0E1-4614-AF8A-AE2A64E2046A}"/>
                </a:ext>
              </a:extLst>
            </p:cNvPr>
            <p:cNvSpPr>
              <a:spLocks noChangeShapeType="1"/>
            </p:cNvSpPr>
            <p:nvPr/>
          </p:nvSpPr>
          <p:spPr bwMode="auto">
            <a:xfrm flipV="1">
              <a:off x="1824" y="2112"/>
              <a:ext cx="0" cy="720"/>
            </a:xfrm>
            <a:prstGeom prst="line">
              <a:avLst/>
            </a:prstGeom>
            <a:noFill/>
            <a:ln w="38100">
              <a:solidFill>
                <a:srgbClr val="3333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8" name="Line 13">
              <a:extLst>
                <a:ext uri="{FF2B5EF4-FFF2-40B4-BE49-F238E27FC236}">
                  <a16:creationId xmlns:a16="http://schemas.microsoft.com/office/drawing/2014/main" id="{DCB269BA-0C0D-4F39-82AF-62DD2F31C6BD}"/>
                </a:ext>
              </a:extLst>
            </p:cNvPr>
            <p:cNvSpPr>
              <a:spLocks noChangeShapeType="1"/>
            </p:cNvSpPr>
            <p:nvPr/>
          </p:nvSpPr>
          <p:spPr bwMode="auto">
            <a:xfrm>
              <a:off x="2064" y="1776"/>
              <a:ext cx="0" cy="1056"/>
            </a:xfrm>
            <a:prstGeom prst="line">
              <a:avLst/>
            </a:prstGeom>
            <a:noFill/>
            <a:ln w="38100">
              <a:solidFill>
                <a:srgbClr val="3333FF"/>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9" name="Line 14">
              <a:extLst>
                <a:ext uri="{FF2B5EF4-FFF2-40B4-BE49-F238E27FC236}">
                  <a16:creationId xmlns:a16="http://schemas.microsoft.com/office/drawing/2014/main" id="{08F79BFA-4CEA-4418-A613-1FB31D46A6FE}"/>
                </a:ext>
              </a:extLst>
            </p:cNvPr>
            <p:cNvSpPr>
              <a:spLocks noChangeShapeType="1"/>
            </p:cNvSpPr>
            <p:nvPr/>
          </p:nvSpPr>
          <p:spPr bwMode="auto">
            <a:xfrm>
              <a:off x="2304" y="1440"/>
              <a:ext cx="0" cy="1392"/>
            </a:xfrm>
            <a:prstGeom prst="line">
              <a:avLst/>
            </a:prstGeom>
            <a:noFill/>
            <a:ln w="38100">
              <a:solidFill>
                <a:srgbClr val="3333FF"/>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0" name="Line 15">
              <a:extLst>
                <a:ext uri="{FF2B5EF4-FFF2-40B4-BE49-F238E27FC236}">
                  <a16:creationId xmlns:a16="http://schemas.microsoft.com/office/drawing/2014/main" id="{1C028FDD-C72F-4505-B050-D2CBCB594825}"/>
                </a:ext>
              </a:extLst>
            </p:cNvPr>
            <p:cNvSpPr>
              <a:spLocks noChangeShapeType="1"/>
            </p:cNvSpPr>
            <p:nvPr/>
          </p:nvSpPr>
          <p:spPr bwMode="auto">
            <a:xfrm flipV="1">
              <a:off x="2736" y="2448"/>
              <a:ext cx="0" cy="384"/>
            </a:xfrm>
            <a:prstGeom prst="line">
              <a:avLst/>
            </a:prstGeom>
            <a:noFill/>
            <a:ln w="38100">
              <a:solidFill>
                <a:srgbClr val="3333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1" name="Line 16">
              <a:extLst>
                <a:ext uri="{FF2B5EF4-FFF2-40B4-BE49-F238E27FC236}">
                  <a16:creationId xmlns:a16="http://schemas.microsoft.com/office/drawing/2014/main" id="{C1800EEF-A543-4058-A9F2-FA2670C3B2F3}"/>
                </a:ext>
              </a:extLst>
            </p:cNvPr>
            <p:cNvSpPr>
              <a:spLocks noChangeShapeType="1"/>
            </p:cNvSpPr>
            <p:nvPr/>
          </p:nvSpPr>
          <p:spPr bwMode="auto">
            <a:xfrm flipV="1">
              <a:off x="2976" y="2112"/>
              <a:ext cx="0" cy="720"/>
            </a:xfrm>
            <a:prstGeom prst="line">
              <a:avLst/>
            </a:prstGeom>
            <a:noFill/>
            <a:ln w="38100">
              <a:solidFill>
                <a:srgbClr val="3333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 name="Line 17">
              <a:extLst>
                <a:ext uri="{FF2B5EF4-FFF2-40B4-BE49-F238E27FC236}">
                  <a16:creationId xmlns:a16="http://schemas.microsoft.com/office/drawing/2014/main" id="{99879171-8F4C-4FD1-B989-7AFE0DF1CE7C}"/>
                </a:ext>
              </a:extLst>
            </p:cNvPr>
            <p:cNvSpPr>
              <a:spLocks noChangeShapeType="1"/>
            </p:cNvSpPr>
            <p:nvPr/>
          </p:nvSpPr>
          <p:spPr bwMode="auto">
            <a:xfrm>
              <a:off x="3216" y="1776"/>
              <a:ext cx="0" cy="1056"/>
            </a:xfrm>
            <a:prstGeom prst="line">
              <a:avLst/>
            </a:prstGeom>
            <a:noFill/>
            <a:ln w="38100">
              <a:solidFill>
                <a:srgbClr val="3333FF"/>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 name="Line 18">
              <a:extLst>
                <a:ext uri="{FF2B5EF4-FFF2-40B4-BE49-F238E27FC236}">
                  <a16:creationId xmlns:a16="http://schemas.microsoft.com/office/drawing/2014/main" id="{278F4ADD-75B5-4814-B7C7-CB71EEE1B9E8}"/>
                </a:ext>
              </a:extLst>
            </p:cNvPr>
            <p:cNvSpPr>
              <a:spLocks noChangeShapeType="1"/>
            </p:cNvSpPr>
            <p:nvPr/>
          </p:nvSpPr>
          <p:spPr bwMode="auto">
            <a:xfrm>
              <a:off x="3456" y="1440"/>
              <a:ext cx="0" cy="1392"/>
            </a:xfrm>
            <a:prstGeom prst="line">
              <a:avLst/>
            </a:prstGeom>
            <a:noFill/>
            <a:ln w="38100">
              <a:solidFill>
                <a:srgbClr val="3333FF"/>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 name="Line 19">
              <a:extLst>
                <a:ext uri="{FF2B5EF4-FFF2-40B4-BE49-F238E27FC236}">
                  <a16:creationId xmlns:a16="http://schemas.microsoft.com/office/drawing/2014/main" id="{3A388B56-2076-4CCB-8B06-D4BC938B62F4}"/>
                </a:ext>
              </a:extLst>
            </p:cNvPr>
            <p:cNvSpPr>
              <a:spLocks noChangeShapeType="1"/>
            </p:cNvSpPr>
            <p:nvPr/>
          </p:nvSpPr>
          <p:spPr bwMode="auto">
            <a:xfrm flipV="1">
              <a:off x="4128" y="2448"/>
              <a:ext cx="0" cy="384"/>
            </a:xfrm>
            <a:prstGeom prst="line">
              <a:avLst/>
            </a:prstGeom>
            <a:noFill/>
            <a:ln w="38100">
              <a:solidFill>
                <a:srgbClr val="3333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 name="Line 20">
              <a:extLst>
                <a:ext uri="{FF2B5EF4-FFF2-40B4-BE49-F238E27FC236}">
                  <a16:creationId xmlns:a16="http://schemas.microsoft.com/office/drawing/2014/main" id="{9179831C-7AFA-4782-8996-E2DB77664CFB}"/>
                </a:ext>
              </a:extLst>
            </p:cNvPr>
            <p:cNvSpPr>
              <a:spLocks noChangeShapeType="1"/>
            </p:cNvSpPr>
            <p:nvPr/>
          </p:nvSpPr>
          <p:spPr bwMode="auto">
            <a:xfrm flipV="1">
              <a:off x="4368" y="2112"/>
              <a:ext cx="0" cy="720"/>
            </a:xfrm>
            <a:prstGeom prst="line">
              <a:avLst/>
            </a:prstGeom>
            <a:noFill/>
            <a:ln w="38100">
              <a:solidFill>
                <a:srgbClr val="3333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6" name="Line 21">
              <a:extLst>
                <a:ext uri="{FF2B5EF4-FFF2-40B4-BE49-F238E27FC236}">
                  <a16:creationId xmlns:a16="http://schemas.microsoft.com/office/drawing/2014/main" id="{F292B897-56D8-48A4-8D45-E5A29A43FDA1}"/>
                </a:ext>
              </a:extLst>
            </p:cNvPr>
            <p:cNvSpPr>
              <a:spLocks noChangeShapeType="1"/>
            </p:cNvSpPr>
            <p:nvPr/>
          </p:nvSpPr>
          <p:spPr bwMode="auto">
            <a:xfrm>
              <a:off x="4608" y="1776"/>
              <a:ext cx="0" cy="1056"/>
            </a:xfrm>
            <a:prstGeom prst="line">
              <a:avLst/>
            </a:prstGeom>
            <a:noFill/>
            <a:ln w="38100">
              <a:solidFill>
                <a:srgbClr val="3333FF"/>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7" name="Line 22">
              <a:extLst>
                <a:ext uri="{FF2B5EF4-FFF2-40B4-BE49-F238E27FC236}">
                  <a16:creationId xmlns:a16="http://schemas.microsoft.com/office/drawing/2014/main" id="{4229C83D-C4E7-4B0B-8755-7993804F40AE}"/>
                </a:ext>
              </a:extLst>
            </p:cNvPr>
            <p:cNvSpPr>
              <a:spLocks noChangeShapeType="1"/>
            </p:cNvSpPr>
            <p:nvPr/>
          </p:nvSpPr>
          <p:spPr bwMode="auto">
            <a:xfrm>
              <a:off x="4848" y="1440"/>
              <a:ext cx="0" cy="1392"/>
            </a:xfrm>
            <a:prstGeom prst="line">
              <a:avLst/>
            </a:prstGeom>
            <a:noFill/>
            <a:ln w="38100">
              <a:solidFill>
                <a:srgbClr val="3333FF"/>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8" name="Text Box 23">
              <a:extLst>
                <a:ext uri="{FF2B5EF4-FFF2-40B4-BE49-F238E27FC236}">
                  <a16:creationId xmlns:a16="http://schemas.microsoft.com/office/drawing/2014/main" id="{8C5B4B80-9EA2-4524-9291-4BBB2947FAF8}"/>
                </a:ext>
              </a:extLst>
            </p:cNvPr>
            <p:cNvSpPr txBox="1">
              <a:spLocks noChangeArrowheads="1"/>
            </p:cNvSpPr>
            <p:nvPr/>
          </p:nvSpPr>
          <p:spPr bwMode="auto">
            <a:xfrm>
              <a:off x="1146" y="1817"/>
              <a:ext cx="351" cy="288"/>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rgbClr val="3333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spcAft>
                  <a:spcPct val="0"/>
                </a:spcAft>
                <a:buClrTx/>
                <a:buFontTx/>
                <a:buNone/>
              </a:pPr>
              <a:r>
                <a:rPr kumimoji="1" lang="en-US" altLang="zh-CN">
                  <a:solidFill>
                    <a:srgbClr val="3333FF"/>
                  </a:solidFill>
                  <a:latin typeface="Times New Roman" panose="02020603050405020304" pitchFamily="18" charset="0"/>
                </a:rPr>
                <a:t>BS</a:t>
              </a:r>
            </a:p>
          </p:txBody>
        </p:sp>
        <p:sp>
          <p:nvSpPr>
            <p:cNvPr id="109" name="Text Box 24">
              <a:extLst>
                <a:ext uri="{FF2B5EF4-FFF2-40B4-BE49-F238E27FC236}">
                  <a16:creationId xmlns:a16="http://schemas.microsoft.com/office/drawing/2014/main" id="{B52B3FD1-F83C-4077-950C-5425F8ED1418}"/>
                </a:ext>
              </a:extLst>
            </p:cNvPr>
            <p:cNvSpPr txBox="1">
              <a:spLocks noChangeArrowheads="1"/>
            </p:cNvSpPr>
            <p:nvPr/>
          </p:nvSpPr>
          <p:spPr bwMode="auto">
            <a:xfrm>
              <a:off x="1157" y="2153"/>
              <a:ext cx="383" cy="288"/>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rgbClr val="3333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spcAft>
                  <a:spcPct val="0"/>
                </a:spcAft>
                <a:buClrTx/>
                <a:buFontTx/>
                <a:buNone/>
              </a:pPr>
              <a:r>
                <a:rPr kumimoji="1" lang="en-US" altLang="zh-CN">
                  <a:solidFill>
                    <a:srgbClr val="3333FF"/>
                  </a:solidFill>
                  <a:latin typeface="Times New Roman" panose="02020603050405020304" pitchFamily="18" charset="0"/>
                </a:rPr>
                <a:t>BR</a:t>
              </a:r>
            </a:p>
          </p:txBody>
        </p:sp>
        <p:sp>
          <p:nvSpPr>
            <p:cNvPr id="110" name="Freeform 25">
              <a:extLst>
                <a:ext uri="{FF2B5EF4-FFF2-40B4-BE49-F238E27FC236}">
                  <a16:creationId xmlns:a16="http://schemas.microsoft.com/office/drawing/2014/main" id="{64B208F6-F9E2-42E5-A52D-746AEEF50782}"/>
                </a:ext>
              </a:extLst>
            </p:cNvPr>
            <p:cNvSpPr>
              <a:spLocks/>
            </p:cNvSpPr>
            <p:nvPr/>
          </p:nvSpPr>
          <p:spPr bwMode="auto">
            <a:xfrm>
              <a:off x="912" y="3360"/>
              <a:ext cx="720" cy="432"/>
            </a:xfrm>
            <a:custGeom>
              <a:avLst/>
              <a:gdLst>
                <a:gd name="T0" fmla="*/ 0 w 720"/>
                <a:gd name="T1" fmla="*/ 26455 h 240"/>
                <a:gd name="T2" fmla="*/ 720 w 720"/>
                <a:gd name="T3" fmla="*/ 26455 h 240"/>
                <a:gd name="T4" fmla="*/ 720 w 720"/>
                <a:gd name="T5" fmla="*/ 0 h 240"/>
                <a:gd name="T6" fmla="*/ 0 60000 65536"/>
                <a:gd name="T7" fmla="*/ 0 60000 65536"/>
                <a:gd name="T8" fmla="*/ 0 60000 65536"/>
              </a:gdLst>
              <a:ahLst/>
              <a:cxnLst>
                <a:cxn ang="T6">
                  <a:pos x="T0" y="T1"/>
                </a:cxn>
                <a:cxn ang="T7">
                  <a:pos x="T2" y="T3"/>
                </a:cxn>
                <a:cxn ang="T8">
                  <a:pos x="T4" y="T5"/>
                </a:cxn>
              </a:cxnLst>
              <a:rect l="0" t="0" r="r" b="b"/>
              <a:pathLst>
                <a:path w="720" h="240">
                  <a:moveTo>
                    <a:pt x="0" y="240"/>
                  </a:moveTo>
                  <a:lnTo>
                    <a:pt x="720" y="240"/>
                  </a:lnTo>
                  <a:lnTo>
                    <a:pt x="720" y="0"/>
                  </a:lnTo>
                </a:path>
              </a:pathLst>
            </a:custGeom>
            <a:noFill/>
            <a:ln w="38100" cmpd="sng">
              <a:solidFill>
                <a:srgbClr val="3333FF"/>
              </a:solidFill>
              <a:round/>
              <a:headEnd type="none" w="med" len="med"/>
              <a:tailEnd type="stealth" w="lg" len="lg"/>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 name="Rectangle 26">
              <a:extLst>
                <a:ext uri="{FF2B5EF4-FFF2-40B4-BE49-F238E27FC236}">
                  <a16:creationId xmlns:a16="http://schemas.microsoft.com/office/drawing/2014/main" id="{6C351975-8767-4194-8D88-7D997EB86E03}"/>
                </a:ext>
              </a:extLst>
            </p:cNvPr>
            <p:cNvSpPr>
              <a:spLocks noChangeArrowheads="1"/>
            </p:cNvSpPr>
            <p:nvPr/>
          </p:nvSpPr>
          <p:spPr bwMode="auto">
            <a:xfrm>
              <a:off x="2640" y="2832"/>
              <a:ext cx="1056" cy="528"/>
            </a:xfrm>
            <a:prstGeom prst="rect">
              <a:avLst/>
            </a:prstGeom>
            <a:noFill/>
            <a:ln w="38100">
              <a:solidFill>
                <a:srgbClr val="3333FF"/>
              </a:solidFill>
              <a:miter lim="800000"/>
              <a:headEnd/>
              <a:tailEnd/>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spcAft>
                  <a:spcPct val="0"/>
                </a:spcAft>
                <a:buClrTx/>
                <a:buFontTx/>
                <a:buNone/>
              </a:pPr>
              <a:r>
                <a:rPr kumimoji="1" lang="en-US" altLang="zh-CN">
                  <a:solidFill>
                    <a:srgbClr val="3333FF"/>
                  </a:solidFill>
                  <a:latin typeface="Times New Roman" panose="02020603050405020304" pitchFamily="18" charset="0"/>
                </a:rPr>
                <a:t>I/O</a:t>
              </a:r>
              <a:r>
                <a:rPr kumimoji="1" lang="zh-CN" altLang="en-US">
                  <a:solidFill>
                    <a:srgbClr val="3333FF"/>
                  </a:solidFill>
                  <a:latin typeface="Times New Roman" panose="02020603050405020304" pitchFamily="18" charset="0"/>
                </a:rPr>
                <a:t>接口</a:t>
              </a:r>
              <a:r>
                <a:rPr kumimoji="1" lang="en-US" altLang="zh-CN">
                  <a:solidFill>
                    <a:srgbClr val="3333FF"/>
                  </a:solidFill>
                  <a:latin typeface="Times New Roman" panose="02020603050405020304" pitchFamily="18" charset="0"/>
                </a:rPr>
                <a:t>1</a:t>
              </a:r>
            </a:p>
          </p:txBody>
        </p:sp>
        <p:sp>
          <p:nvSpPr>
            <p:cNvPr id="112" name="Rectangle 27">
              <a:extLst>
                <a:ext uri="{FF2B5EF4-FFF2-40B4-BE49-F238E27FC236}">
                  <a16:creationId xmlns:a16="http://schemas.microsoft.com/office/drawing/2014/main" id="{3CB05DB2-270C-4232-A8E4-FA26EE8D8118}"/>
                </a:ext>
              </a:extLst>
            </p:cNvPr>
            <p:cNvSpPr>
              <a:spLocks noChangeArrowheads="1"/>
            </p:cNvSpPr>
            <p:nvPr/>
          </p:nvSpPr>
          <p:spPr bwMode="auto">
            <a:xfrm>
              <a:off x="4032" y="2832"/>
              <a:ext cx="1056" cy="528"/>
            </a:xfrm>
            <a:prstGeom prst="rect">
              <a:avLst/>
            </a:prstGeom>
            <a:noFill/>
            <a:ln w="38100">
              <a:solidFill>
                <a:srgbClr val="3333FF"/>
              </a:solidFill>
              <a:miter lim="800000"/>
              <a:headEnd/>
              <a:tailEnd/>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spcAft>
                  <a:spcPct val="0"/>
                </a:spcAft>
                <a:buClrTx/>
                <a:buFontTx/>
                <a:buNone/>
              </a:pPr>
              <a:r>
                <a:rPr kumimoji="1" lang="en-US" altLang="zh-CN">
                  <a:solidFill>
                    <a:srgbClr val="3333FF"/>
                  </a:solidFill>
                  <a:latin typeface="Times New Roman" panose="02020603050405020304" pitchFamily="18" charset="0"/>
                </a:rPr>
                <a:t>I/O</a:t>
              </a:r>
              <a:r>
                <a:rPr kumimoji="1" lang="zh-CN" altLang="en-US">
                  <a:solidFill>
                    <a:srgbClr val="3333FF"/>
                  </a:solidFill>
                  <a:latin typeface="Times New Roman" panose="02020603050405020304" pitchFamily="18" charset="0"/>
                </a:rPr>
                <a:t>接口</a:t>
              </a:r>
              <a:r>
                <a:rPr kumimoji="1" lang="en-US" altLang="zh-CN" i="1">
                  <a:solidFill>
                    <a:srgbClr val="3333FF"/>
                  </a:solidFill>
                  <a:latin typeface="Times New Roman" panose="02020603050405020304" pitchFamily="18" charset="0"/>
                </a:rPr>
                <a:t>n</a:t>
              </a:r>
            </a:p>
          </p:txBody>
        </p:sp>
        <p:sp>
          <p:nvSpPr>
            <p:cNvPr id="113" name="Freeform 28">
              <a:extLst>
                <a:ext uri="{FF2B5EF4-FFF2-40B4-BE49-F238E27FC236}">
                  <a16:creationId xmlns:a16="http://schemas.microsoft.com/office/drawing/2014/main" id="{EEF4C0A4-D46B-47DC-A9EF-8583B8DB3C18}"/>
                </a:ext>
              </a:extLst>
            </p:cNvPr>
            <p:cNvSpPr>
              <a:spLocks/>
            </p:cNvSpPr>
            <p:nvPr/>
          </p:nvSpPr>
          <p:spPr bwMode="auto">
            <a:xfrm>
              <a:off x="1632" y="3216"/>
              <a:ext cx="672" cy="144"/>
            </a:xfrm>
            <a:custGeom>
              <a:avLst/>
              <a:gdLst>
                <a:gd name="T0" fmla="*/ 0 w 528"/>
                <a:gd name="T1" fmla="*/ 144 h 144"/>
                <a:gd name="T2" fmla="*/ 331 w 528"/>
                <a:gd name="T3" fmla="*/ 48 h 144"/>
                <a:gd name="T4" fmla="*/ 1983 w 528"/>
                <a:gd name="T5" fmla="*/ 0 h 144"/>
                <a:gd name="T6" fmla="*/ 3307 w 528"/>
                <a:gd name="T7" fmla="*/ 48 h 144"/>
                <a:gd name="T8" fmla="*/ 3635 w 528"/>
                <a:gd name="T9" fmla="*/ 144 h 1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8" h="144">
                  <a:moveTo>
                    <a:pt x="0" y="144"/>
                  </a:moveTo>
                  <a:cubicBezTo>
                    <a:pt x="0" y="108"/>
                    <a:pt x="0" y="72"/>
                    <a:pt x="48" y="48"/>
                  </a:cubicBezTo>
                  <a:cubicBezTo>
                    <a:pt x="96" y="24"/>
                    <a:pt x="216" y="0"/>
                    <a:pt x="288" y="0"/>
                  </a:cubicBezTo>
                  <a:cubicBezTo>
                    <a:pt x="360" y="0"/>
                    <a:pt x="440" y="24"/>
                    <a:pt x="480" y="48"/>
                  </a:cubicBezTo>
                  <a:cubicBezTo>
                    <a:pt x="520" y="72"/>
                    <a:pt x="520" y="128"/>
                    <a:pt x="528" y="144"/>
                  </a:cubicBezTo>
                </a:path>
              </a:pathLst>
            </a:custGeom>
            <a:noFill/>
            <a:ln w="38100" cmpd="sng">
              <a:solidFill>
                <a:srgbClr val="3333FF"/>
              </a:solidFill>
              <a:round/>
              <a:headEnd/>
              <a:tailEnd/>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 name="Freeform 29">
              <a:extLst>
                <a:ext uri="{FF2B5EF4-FFF2-40B4-BE49-F238E27FC236}">
                  <a16:creationId xmlns:a16="http://schemas.microsoft.com/office/drawing/2014/main" id="{12620BAB-9F58-4823-A6B6-C2B8DCCC585B}"/>
                </a:ext>
              </a:extLst>
            </p:cNvPr>
            <p:cNvSpPr>
              <a:spLocks/>
            </p:cNvSpPr>
            <p:nvPr/>
          </p:nvSpPr>
          <p:spPr bwMode="auto">
            <a:xfrm>
              <a:off x="2304" y="3360"/>
              <a:ext cx="528" cy="432"/>
            </a:xfrm>
            <a:custGeom>
              <a:avLst/>
              <a:gdLst>
                <a:gd name="T0" fmla="*/ 0 w 720"/>
                <a:gd name="T1" fmla="*/ 26455 h 240"/>
                <a:gd name="T2" fmla="*/ 60 w 720"/>
                <a:gd name="T3" fmla="*/ 26455 h 240"/>
                <a:gd name="T4" fmla="*/ 60 w 720"/>
                <a:gd name="T5" fmla="*/ 0 h 240"/>
                <a:gd name="T6" fmla="*/ 0 60000 65536"/>
                <a:gd name="T7" fmla="*/ 0 60000 65536"/>
                <a:gd name="T8" fmla="*/ 0 60000 65536"/>
              </a:gdLst>
              <a:ahLst/>
              <a:cxnLst>
                <a:cxn ang="T6">
                  <a:pos x="T0" y="T1"/>
                </a:cxn>
                <a:cxn ang="T7">
                  <a:pos x="T2" y="T3"/>
                </a:cxn>
                <a:cxn ang="T8">
                  <a:pos x="T4" y="T5"/>
                </a:cxn>
              </a:cxnLst>
              <a:rect l="0" t="0" r="r" b="b"/>
              <a:pathLst>
                <a:path w="720" h="240">
                  <a:moveTo>
                    <a:pt x="0" y="240"/>
                  </a:moveTo>
                  <a:lnTo>
                    <a:pt x="720" y="240"/>
                  </a:lnTo>
                  <a:lnTo>
                    <a:pt x="720" y="0"/>
                  </a:lnTo>
                </a:path>
              </a:pathLst>
            </a:custGeom>
            <a:noFill/>
            <a:ln w="38100" cmpd="sng">
              <a:solidFill>
                <a:srgbClr val="3333FF"/>
              </a:solidFill>
              <a:round/>
              <a:headEnd type="none" w="med" len="med"/>
              <a:tailEnd type="stealth" w="lg" len="lg"/>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 name="Line 30">
              <a:extLst>
                <a:ext uri="{FF2B5EF4-FFF2-40B4-BE49-F238E27FC236}">
                  <a16:creationId xmlns:a16="http://schemas.microsoft.com/office/drawing/2014/main" id="{CE59E3F2-28FD-44BE-8926-C1358A6B2126}"/>
                </a:ext>
              </a:extLst>
            </p:cNvPr>
            <p:cNvSpPr>
              <a:spLocks noChangeShapeType="1"/>
            </p:cNvSpPr>
            <p:nvPr/>
          </p:nvSpPr>
          <p:spPr bwMode="auto">
            <a:xfrm>
              <a:off x="2304" y="3360"/>
              <a:ext cx="0" cy="432"/>
            </a:xfrm>
            <a:prstGeom prst="line">
              <a:avLst/>
            </a:prstGeom>
            <a:noFill/>
            <a:ln w="38100">
              <a:solidFill>
                <a:srgbClr val="3333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6" name="Freeform 31">
              <a:extLst>
                <a:ext uri="{FF2B5EF4-FFF2-40B4-BE49-F238E27FC236}">
                  <a16:creationId xmlns:a16="http://schemas.microsoft.com/office/drawing/2014/main" id="{5457F91B-0897-4F80-BA5C-284B8745CDCF}"/>
                </a:ext>
              </a:extLst>
            </p:cNvPr>
            <p:cNvSpPr>
              <a:spLocks/>
            </p:cNvSpPr>
            <p:nvPr/>
          </p:nvSpPr>
          <p:spPr bwMode="auto">
            <a:xfrm>
              <a:off x="2832" y="3216"/>
              <a:ext cx="672" cy="144"/>
            </a:xfrm>
            <a:custGeom>
              <a:avLst/>
              <a:gdLst>
                <a:gd name="T0" fmla="*/ 0 w 528"/>
                <a:gd name="T1" fmla="*/ 144 h 144"/>
                <a:gd name="T2" fmla="*/ 331 w 528"/>
                <a:gd name="T3" fmla="*/ 48 h 144"/>
                <a:gd name="T4" fmla="*/ 1983 w 528"/>
                <a:gd name="T5" fmla="*/ 0 h 144"/>
                <a:gd name="T6" fmla="*/ 3307 w 528"/>
                <a:gd name="T7" fmla="*/ 48 h 144"/>
                <a:gd name="T8" fmla="*/ 3635 w 528"/>
                <a:gd name="T9" fmla="*/ 144 h 1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8" h="144">
                  <a:moveTo>
                    <a:pt x="0" y="144"/>
                  </a:moveTo>
                  <a:cubicBezTo>
                    <a:pt x="0" y="108"/>
                    <a:pt x="0" y="72"/>
                    <a:pt x="48" y="48"/>
                  </a:cubicBezTo>
                  <a:cubicBezTo>
                    <a:pt x="96" y="24"/>
                    <a:pt x="216" y="0"/>
                    <a:pt x="288" y="0"/>
                  </a:cubicBezTo>
                  <a:cubicBezTo>
                    <a:pt x="360" y="0"/>
                    <a:pt x="440" y="24"/>
                    <a:pt x="480" y="48"/>
                  </a:cubicBezTo>
                  <a:cubicBezTo>
                    <a:pt x="520" y="72"/>
                    <a:pt x="520" y="128"/>
                    <a:pt x="528" y="144"/>
                  </a:cubicBezTo>
                </a:path>
              </a:pathLst>
            </a:custGeom>
            <a:noFill/>
            <a:ln w="38100" cmpd="sng">
              <a:solidFill>
                <a:srgbClr val="3333FF"/>
              </a:solidFill>
              <a:round/>
              <a:headEnd/>
              <a:tailEnd/>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 name="Freeform 32">
              <a:extLst>
                <a:ext uri="{FF2B5EF4-FFF2-40B4-BE49-F238E27FC236}">
                  <a16:creationId xmlns:a16="http://schemas.microsoft.com/office/drawing/2014/main" id="{F8AEBD71-1F8D-42DA-B849-909AC6846D6B}"/>
                </a:ext>
              </a:extLst>
            </p:cNvPr>
            <p:cNvSpPr>
              <a:spLocks/>
            </p:cNvSpPr>
            <p:nvPr/>
          </p:nvSpPr>
          <p:spPr bwMode="auto">
            <a:xfrm>
              <a:off x="4224" y="3216"/>
              <a:ext cx="672" cy="144"/>
            </a:xfrm>
            <a:custGeom>
              <a:avLst/>
              <a:gdLst>
                <a:gd name="T0" fmla="*/ 0 w 528"/>
                <a:gd name="T1" fmla="*/ 144 h 144"/>
                <a:gd name="T2" fmla="*/ 331 w 528"/>
                <a:gd name="T3" fmla="*/ 48 h 144"/>
                <a:gd name="T4" fmla="*/ 1983 w 528"/>
                <a:gd name="T5" fmla="*/ 0 h 144"/>
                <a:gd name="T6" fmla="*/ 3307 w 528"/>
                <a:gd name="T7" fmla="*/ 48 h 144"/>
                <a:gd name="T8" fmla="*/ 3635 w 528"/>
                <a:gd name="T9" fmla="*/ 144 h 1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8" h="144">
                  <a:moveTo>
                    <a:pt x="0" y="144"/>
                  </a:moveTo>
                  <a:cubicBezTo>
                    <a:pt x="0" y="108"/>
                    <a:pt x="0" y="72"/>
                    <a:pt x="48" y="48"/>
                  </a:cubicBezTo>
                  <a:cubicBezTo>
                    <a:pt x="96" y="24"/>
                    <a:pt x="216" y="0"/>
                    <a:pt x="288" y="0"/>
                  </a:cubicBezTo>
                  <a:cubicBezTo>
                    <a:pt x="360" y="0"/>
                    <a:pt x="440" y="24"/>
                    <a:pt x="480" y="48"/>
                  </a:cubicBezTo>
                  <a:cubicBezTo>
                    <a:pt x="520" y="72"/>
                    <a:pt x="520" y="128"/>
                    <a:pt x="528" y="144"/>
                  </a:cubicBezTo>
                </a:path>
              </a:pathLst>
            </a:custGeom>
            <a:noFill/>
            <a:ln w="38100" cmpd="sng">
              <a:solidFill>
                <a:srgbClr val="3333FF"/>
              </a:solidFill>
              <a:round/>
              <a:headEnd/>
              <a:tailEnd/>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8" name="Line 33">
              <a:extLst>
                <a:ext uri="{FF2B5EF4-FFF2-40B4-BE49-F238E27FC236}">
                  <a16:creationId xmlns:a16="http://schemas.microsoft.com/office/drawing/2014/main" id="{CAF4912B-D8E4-4D32-BBAA-EE2710DC5250}"/>
                </a:ext>
              </a:extLst>
            </p:cNvPr>
            <p:cNvSpPr>
              <a:spLocks noChangeShapeType="1"/>
            </p:cNvSpPr>
            <p:nvPr/>
          </p:nvSpPr>
          <p:spPr bwMode="auto">
            <a:xfrm>
              <a:off x="3504" y="3360"/>
              <a:ext cx="0" cy="432"/>
            </a:xfrm>
            <a:prstGeom prst="line">
              <a:avLst/>
            </a:prstGeom>
            <a:noFill/>
            <a:ln w="38100">
              <a:solidFill>
                <a:srgbClr val="3333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9" name="Line 34">
              <a:extLst>
                <a:ext uri="{FF2B5EF4-FFF2-40B4-BE49-F238E27FC236}">
                  <a16:creationId xmlns:a16="http://schemas.microsoft.com/office/drawing/2014/main" id="{0791E0E3-918F-4D67-AC19-EB3E5448FAF9}"/>
                </a:ext>
              </a:extLst>
            </p:cNvPr>
            <p:cNvSpPr>
              <a:spLocks noChangeShapeType="1"/>
            </p:cNvSpPr>
            <p:nvPr/>
          </p:nvSpPr>
          <p:spPr bwMode="auto">
            <a:xfrm>
              <a:off x="4896" y="3360"/>
              <a:ext cx="0" cy="432"/>
            </a:xfrm>
            <a:prstGeom prst="line">
              <a:avLst/>
            </a:prstGeom>
            <a:noFill/>
            <a:ln w="38100">
              <a:solidFill>
                <a:srgbClr val="3333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0" name="Line 35">
              <a:extLst>
                <a:ext uri="{FF2B5EF4-FFF2-40B4-BE49-F238E27FC236}">
                  <a16:creationId xmlns:a16="http://schemas.microsoft.com/office/drawing/2014/main" id="{C648DEFF-1884-4DA9-9735-BD9B13CD92B6}"/>
                </a:ext>
              </a:extLst>
            </p:cNvPr>
            <p:cNvSpPr>
              <a:spLocks noChangeShapeType="1"/>
            </p:cNvSpPr>
            <p:nvPr/>
          </p:nvSpPr>
          <p:spPr bwMode="auto">
            <a:xfrm>
              <a:off x="4896" y="3792"/>
              <a:ext cx="480" cy="0"/>
            </a:xfrm>
            <a:prstGeom prst="line">
              <a:avLst/>
            </a:prstGeom>
            <a:noFill/>
            <a:ln w="38100">
              <a:solidFill>
                <a:srgbClr val="3333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1" name="Text Box 36">
              <a:extLst>
                <a:ext uri="{FF2B5EF4-FFF2-40B4-BE49-F238E27FC236}">
                  <a16:creationId xmlns:a16="http://schemas.microsoft.com/office/drawing/2014/main" id="{D379E638-47D2-41FB-BCE1-0771B31A06AD}"/>
                </a:ext>
              </a:extLst>
            </p:cNvPr>
            <p:cNvSpPr txBox="1">
              <a:spLocks noChangeArrowheads="1"/>
            </p:cNvSpPr>
            <p:nvPr/>
          </p:nvSpPr>
          <p:spPr bwMode="auto">
            <a:xfrm>
              <a:off x="5388" y="3552"/>
              <a:ext cx="372" cy="365"/>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rgbClr val="3333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spcAft>
                  <a:spcPct val="0"/>
                </a:spcAft>
                <a:buClrTx/>
                <a:buFontTx/>
                <a:buNone/>
              </a:pPr>
              <a:r>
                <a:rPr kumimoji="1" lang="en-US" altLang="zh-CN" sz="3200">
                  <a:solidFill>
                    <a:srgbClr val="3333FF"/>
                  </a:solidFill>
                  <a:latin typeface="Times New Roman" panose="02020603050405020304" pitchFamily="18" charset="0"/>
                </a:rPr>
                <a:t>…</a:t>
              </a:r>
            </a:p>
          </p:txBody>
        </p:sp>
        <p:sp>
          <p:nvSpPr>
            <p:cNvPr id="122" name="Text Box 37">
              <a:extLst>
                <a:ext uri="{FF2B5EF4-FFF2-40B4-BE49-F238E27FC236}">
                  <a16:creationId xmlns:a16="http://schemas.microsoft.com/office/drawing/2014/main" id="{035F1E7A-3B4B-41BB-B9C2-764D1AEF5402}"/>
                </a:ext>
              </a:extLst>
            </p:cNvPr>
            <p:cNvSpPr txBox="1">
              <a:spLocks noChangeArrowheads="1"/>
            </p:cNvSpPr>
            <p:nvPr/>
          </p:nvSpPr>
          <p:spPr bwMode="auto">
            <a:xfrm>
              <a:off x="1056" y="3545"/>
              <a:ext cx="393" cy="288"/>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rgbClr val="3333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spcAft>
                  <a:spcPct val="0"/>
                </a:spcAft>
                <a:buClrTx/>
                <a:buFontTx/>
                <a:buNone/>
              </a:pPr>
              <a:r>
                <a:rPr kumimoji="1" lang="en-US" altLang="zh-CN">
                  <a:solidFill>
                    <a:srgbClr val="3333FF"/>
                  </a:solidFill>
                  <a:latin typeface="Times New Roman" panose="02020603050405020304" pitchFamily="18" charset="0"/>
                </a:rPr>
                <a:t>BG</a:t>
              </a:r>
            </a:p>
          </p:txBody>
        </p:sp>
        <p:sp>
          <p:nvSpPr>
            <p:cNvPr id="123" name="Line 38">
              <a:extLst>
                <a:ext uri="{FF2B5EF4-FFF2-40B4-BE49-F238E27FC236}">
                  <a16:creationId xmlns:a16="http://schemas.microsoft.com/office/drawing/2014/main" id="{72D0ADC0-F1F4-46C8-9A33-69DEBB2E35CC}"/>
                </a:ext>
              </a:extLst>
            </p:cNvPr>
            <p:cNvSpPr>
              <a:spLocks noChangeShapeType="1"/>
            </p:cNvSpPr>
            <p:nvPr/>
          </p:nvSpPr>
          <p:spPr bwMode="auto">
            <a:xfrm>
              <a:off x="3504" y="3792"/>
              <a:ext cx="720" cy="0"/>
            </a:xfrm>
            <a:prstGeom prst="line">
              <a:avLst/>
            </a:prstGeom>
            <a:noFill/>
            <a:ln w="38100">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4" name="Line 39">
              <a:extLst>
                <a:ext uri="{FF2B5EF4-FFF2-40B4-BE49-F238E27FC236}">
                  <a16:creationId xmlns:a16="http://schemas.microsoft.com/office/drawing/2014/main" id="{5881D10C-773C-4C5A-A594-78CBC4BF70E8}"/>
                </a:ext>
              </a:extLst>
            </p:cNvPr>
            <p:cNvSpPr>
              <a:spLocks noChangeShapeType="1"/>
            </p:cNvSpPr>
            <p:nvPr/>
          </p:nvSpPr>
          <p:spPr bwMode="auto">
            <a:xfrm flipV="1">
              <a:off x="4224" y="3360"/>
              <a:ext cx="0" cy="432"/>
            </a:xfrm>
            <a:prstGeom prst="line">
              <a:avLst/>
            </a:prstGeom>
            <a:noFill/>
            <a:ln w="38100">
              <a:solidFill>
                <a:srgbClr val="3333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125" name="Group 40">
              <a:extLst>
                <a:ext uri="{FF2B5EF4-FFF2-40B4-BE49-F238E27FC236}">
                  <a16:creationId xmlns:a16="http://schemas.microsoft.com/office/drawing/2014/main" id="{B9B3F373-DC02-45D6-AE7F-15C456DA947C}"/>
                </a:ext>
              </a:extLst>
            </p:cNvPr>
            <p:cNvGrpSpPr>
              <a:grpSpLocks/>
            </p:cNvGrpSpPr>
            <p:nvPr/>
          </p:nvGrpSpPr>
          <p:grpSpPr bwMode="auto">
            <a:xfrm>
              <a:off x="4944" y="1272"/>
              <a:ext cx="2121" cy="1978"/>
              <a:chOff x="4944" y="1272"/>
              <a:chExt cx="2121" cy="1978"/>
            </a:xfrm>
          </p:grpSpPr>
          <p:sp>
            <p:nvSpPr>
              <p:cNvPr id="126" name="Text Box 41">
                <a:extLst>
                  <a:ext uri="{FF2B5EF4-FFF2-40B4-BE49-F238E27FC236}">
                    <a16:creationId xmlns:a16="http://schemas.microsoft.com/office/drawing/2014/main" id="{3DF32396-0D78-49B4-9F34-738C178E166D}"/>
                  </a:ext>
                </a:extLst>
              </p:cNvPr>
              <p:cNvSpPr txBox="1">
                <a:spLocks noChangeArrowheads="1"/>
              </p:cNvSpPr>
              <p:nvPr/>
            </p:nvSpPr>
            <p:spPr bwMode="auto">
              <a:xfrm>
                <a:off x="4944" y="1272"/>
                <a:ext cx="695" cy="288"/>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rgbClr val="3333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spcAft>
                    <a:spcPct val="0"/>
                  </a:spcAft>
                  <a:buClrTx/>
                  <a:buFontTx/>
                  <a:buNone/>
                </a:pPr>
                <a:r>
                  <a:rPr kumimoji="1" lang="zh-CN" altLang="en-US">
                    <a:solidFill>
                      <a:srgbClr val="3333FF"/>
                    </a:solidFill>
                    <a:latin typeface="Times New Roman" panose="02020603050405020304" pitchFamily="18" charset="0"/>
                  </a:rPr>
                  <a:t>数据线</a:t>
                </a:r>
              </a:p>
            </p:txBody>
          </p:sp>
          <p:sp>
            <p:nvSpPr>
              <p:cNvPr id="127" name="Text Box 42">
                <a:extLst>
                  <a:ext uri="{FF2B5EF4-FFF2-40B4-BE49-F238E27FC236}">
                    <a16:creationId xmlns:a16="http://schemas.microsoft.com/office/drawing/2014/main" id="{4FC35F76-BC8B-4079-9E05-40ADA2699454}"/>
                  </a:ext>
                </a:extLst>
              </p:cNvPr>
              <p:cNvSpPr txBox="1">
                <a:spLocks noChangeArrowheads="1"/>
              </p:cNvSpPr>
              <p:nvPr/>
            </p:nvSpPr>
            <p:spPr bwMode="auto">
              <a:xfrm>
                <a:off x="4944" y="1608"/>
                <a:ext cx="695" cy="288"/>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rgbClr val="3333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spcAft>
                    <a:spcPct val="0"/>
                  </a:spcAft>
                  <a:buClrTx/>
                  <a:buFontTx/>
                  <a:buNone/>
                </a:pPr>
                <a:r>
                  <a:rPr kumimoji="1" lang="zh-CN" altLang="en-US">
                    <a:solidFill>
                      <a:srgbClr val="3333FF"/>
                    </a:solidFill>
                    <a:latin typeface="Times New Roman" panose="02020603050405020304" pitchFamily="18" charset="0"/>
                  </a:rPr>
                  <a:t>地址线</a:t>
                </a:r>
              </a:p>
            </p:txBody>
          </p:sp>
          <p:sp>
            <p:nvSpPr>
              <p:cNvPr id="128" name="Text Box 43">
                <a:extLst>
                  <a:ext uri="{FF2B5EF4-FFF2-40B4-BE49-F238E27FC236}">
                    <a16:creationId xmlns:a16="http://schemas.microsoft.com/office/drawing/2014/main" id="{6EDD821E-B1E4-4BC9-8F86-58FB45E75F76}"/>
                  </a:ext>
                </a:extLst>
              </p:cNvPr>
              <p:cNvSpPr txBox="1">
                <a:spLocks noChangeArrowheads="1"/>
              </p:cNvSpPr>
              <p:nvPr/>
            </p:nvSpPr>
            <p:spPr bwMode="auto">
              <a:xfrm>
                <a:off x="5836" y="2272"/>
                <a:ext cx="1229" cy="978"/>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rgbClr val="3333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spcAft>
                    <a:spcPct val="0"/>
                  </a:spcAft>
                  <a:buClrTx/>
                  <a:buFontTx/>
                  <a:buNone/>
                </a:pPr>
                <a:endParaRPr kumimoji="1" lang="en-US" altLang="zh-CN" dirty="0">
                  <a:solidFill>
                    <a:srgbClr val="3333FF"/>
                  </a:solidFill>
                  <a:latin typeface="Times New Roman" panose="02020603050405020304" pitchFamily="18" charset="0"/>
                </a:endParaRPr>
              </a:p>
              <a:p>
                <a:pPr eaLnBrk="1" hangingPunct="1">
                  <a:lnSpc>
                    <a:spcPct val="100000"/>
                  </a:lnSpc>
                  <a:spcBef>
                    <a:spcPct val="0"/>
                  </a:spcBef>
                  <a:spcAft>
                    <a:spcPct val="0"/>
                  </a:spcAft>
                  <a:buClrTx/>
                  <a:buFontTx/>
                  <a:buNone/>
                </a:pPr>
                <a:r>
                  <a:rPr kumimoji="1" lang="en-US" altLang="zh-CN" dirty="0">
                    <a:solidFill>
                      <a:srgbClr val="3333FF"/>
                    </a:solidFill>
                    <a:latin typeface="Times New Roman" panose="02020603050405020304" pitchFamily="18" charset="0"/>
                  </a:rPr>
                  <a:t>BS</a:t>
                </a:r>
                <a:r>
                  <a:rPr kumimoji="1" lang="en-US" altLang="zh-CN" sz="800" dirty="0">
                    <a:solidFill>
                      <a:srgbClr val="3333FF"/>
                    </a:solidFill>
                    <a:latin typeface="Times New Roman" panose="02020603050405020304" pitchFamily="18" charset="0"/>
                  </a:rPr>
                  <a:t>  </a:t>
                </a:r>
                <a:r>
                  <a:rPr kumimoji="1" lang="en-US" altLang="zh-CN" dirty="0">
                    <a:solidFill>
                      <a:srgbClr val="3333FF"/>
                    </a:solidFill>
                    <a:latin typeface="Times New Roman" panose="02020603050405020304" pitchFamily="18" charset="0"/>
                  </a:rPr>
                  <a:t>-</a:t>
                </a:r>
                <a:r>
                  <a:rPr kumimoji="1" lang="zh-CN" altLang="en-US" dirty="0">
                    <a:solidFill>
                      <a:srgbClr val="3333FF"/>
                    </a:solidFill>
                    <a:latin typeface="Times New Roman" panose="02020603050405020304" pitchFamily="18" charset="0"/>
                  </a:rPr>
                  <a:t>总线忙</a:t>
                </a:r>
              </a:p>
              <a:p>
                <a:pPr eaLnBrk="1" hangingPunct="1">
                  <a:lnSpc>
                    <a:spcPct val="100000"/>
                  </a:lnSpc>
                  <a:spcBef>
                    <a:spcPct val="0"/>
                  </a:spcBef>
                  <a:spcAft>
                    <a:spcPct val="0"/>
                  </a:spcAft>
                  <a:buClrTx/>
                  <a:buFontTx/>
                  <a:buNone/>
                </a:pPr>
                <a:r>
                  <a:rPr kumimoji="1" lang="en-US" altLang="zh-CN" dirty="0">
                    <a:solidFill>
                      <a:srgbClr val="3333FF"/>
                    </a:solidFill>
                    <a:latin typeface="Times New Roman" panose="02020603050405020304" pitchFamily="18" charset="0"/>
                  </a:rPr>
                  <a:t>BR-</a:t>
                </a:r>
                <a:r>
                  <a:rPr kumimoji="1" lang="zh-CN" altLang="en-US" dirty="0">
                    <a:solidFill>
                      <a:srgbClr val="3333FF"/>
                    </a:solidFill>
                    <a:latin typeface="Times New Roman" panose="02020603050405020304" pitchFamily="18" charset="0"/>
                  </a:rPr>
                  <a:t>总线请求</a:t>
                </a:r>
              </a:p>
              <a:p>
                <a:pPr eaLnBrk="1" hangingPunct="1">
                  <a:lnSpc>
                    <a:spcPct val="100000"/>
                  </a:lnSpc>
                  <a:spcBef>
                    <a:spcPct val="0"/>
                  </a:spcBef>
                  <a:spcAft>
                    <a:spcPct val="0"/>
                  </a:spcAft>
                  <a:buClrTx/>
                  <a:buFontTx/>
                  <a:buNone/>
                </a:pPr>
                <a:r>
                  <a:rPr kumimoji="1" lang="en-US" altLang="zh-CN" dirty="0">
                    <a:solidFill>
                      <a:srgbClr val="3333FF"/>
                    </a:solidFill>
                    <a:latin typeface="Times New Roman" panose="02020603050405020304" pitchFamily="18" charset="0"/>
                  </a:rPr>
                  <a:t>BG-</a:t>
                </a:r>
                <a:r>
                  <a:rPr kumimoji="1" lang="zh-CN" altLang="en-US" dirty="0">
                    <a:solidFill>
                      <a:srgbClr val="3333FF"/>
                    </a:solidFill>
                    <a:latin typeface="Times New Roman" panose="02020603050405020304" pitchFamily="18" charset="0"/>
                  </a:rPr>
                  <a:t>总线同意</a:t>
                </a:r>
              </a:p>
            </p:txBody>
          </p:sp>
        </p:grpSp>
      </p:grpSp>
      <p:sp>
        <p:nvSpPr>
          <p:cNvPr id="129" name="Line 44">
            <a:extLst>
              <a:ext uri="{FF2B5EF4-FFF2-40B4-BE49-F238E27FC236}">
                <a16:creationId xmlns:a16="http://schemas.microsoft.com/office/drawing/2014/main" id="{A0BDE41D-EBD8-4693-9033-107A96A975DF}"/>
              </a:ext>
            </a:extLst>
          </p:cNvPr>
          <p:cNvSpPr>
            <a:spLocks noChangeShapeType="1"/>
          </p:cNvSpPr>
          <p:nvPr/>
        </p:nvSpPr>
        <p:spPr bwMode="auto">
          <a:xfrm flipH="1">
            <a:off x="1989221" y="2142177"/>
            <a:ext cx="3276600" cy="0"/>
          </a:xfrm>
          <a:prstGeom prst="line">
            <a:avLst/>
          </a:prstGeom>
          <a:noFill/>
          <a:ln w="76200">
            <a:solidFill>
              <a:srgbClr val="FF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0" name="Line 45">
            <a:extLst>
              <a:ext uri="{FF2B5EF4-FFF2-40B4-BE49-F238E27FC236}">
                <a16:creationId xmlns:a16="http://schemas.microsoft.com/office/drawing/2014/main" id="{D4838855-5A47-4088-B4E6-5A7B60DBA4E4}"/>
              </a:ext>
            </a:extLst>
          </p:cNvPr>
          <p:cNvSpPr>
            <a:spLocks noChangeShapeType="1"/>
          </p:cNvSpPr>
          <p:nvPr/>
        </p:nvSpPr>
        <p:spPr bwMode="auto">
          <a:xfrm>
            <a:off x="1989221" y="2675577"/>
            <a:ext cx="5105400" cy="0"/>
          </a:xfrm>
          <a:prstGeom prst="line">
            <a:avLst/>
          </a:prstGeom>
          <a:noFill/>
          <a:ln w="76200">
            <a:solidFill>
              <a:srgbClr val="FF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1" name="Line 47">
            <a:extLst>
              <a:ext uri="{FF2B5EF4-FFF2-40B4-BE49-F238E27FC236}">
                <a16:creationId xmlns:a16="http://schemas.microsoft.com/office/drawing/2014/main" id="{8EDD499C-51F9-4754-A88D-AB23971600D1}"/>
              </a:ext>
            </a:extLst>
          </p:cNvPr>
          <p:cNvSpPr>
            <a:spLocks noChangeShapeType="1"/>
          </p:cNvSpPr>
          <p:nvPr/>
        </p:nvSpPr>
        <p:spPr bwMode="auto">
          <a:xfrm flipV="1">
            <a:off x="7094621" y="2664465"/>
            <a:ext cx="0" cy="609600"/>
          </a:xfrm>
          <a:prstGeom prst="line">
            <a:avLst/>
          </a:prstGeom>
          <a:noFill/>
          <a:ln w="76200">
            <a:solidFill>
              <a:srgbClr val="FF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2" name="Line 48">
            <a:extLst>
              <a:ext uri="{FF2B5EF4-FFF2-40B4-BE49-F238E27FC236}">
                <a16:creationId xmlns:a16="http://schemas.microsoft.com/office/drawing/2014/main" id="{2DC18636-06F0-47F1-8F80-5BFCC3692E33}"/>
              </a:ext>
            </a:extLst>
          </p:cNvPr>
          <p:cNvSpPr>
            <a:spLocks noChangeShapeType="1"/>
          </p:cNvSpPr>
          <p:nvPr/>
        </p:nvSpPr>
        <p:spPr bwMode="auto">
          <a:xfrm flipV="1">
            <a:off x="4884821" y="2664465"/>
            <a:ext cx="0" cy="609600"/>
          </a:xfrm>
          <a:prstGeom prst="line">
            <a:avLst/>
          </a:prstGeom>
          <a:noFill/>
          <a:ln w="76200">
            <a:solidFill>
              <a:srgbClr val="FF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3" name="Line 49">
            <a:extLst>
              <a:ext uri="{FF2B5EF4-FFF2-40B4-BE49-F238E27FC236}">
                <a16:creationId xmlns:a16="http://schemas.microsoft.com/office/drawing/2014/main" id="{F1DE4B54-99D4-4BB4-AEED-69DAC34AA170}"/>
              </a:ext>
            </a:extLst>
          </p:cNvPr>
          <p:cNvSpPr>
            <a:spLocks noChangeShapeType="1"/>
          </p:cNvSpPr>
          <p:nvPr/>
        </p:nvSpPr>
        <p:spPr bwMode="auto">
          <a:xfrm flipV="1">
            <a:off x="3132221" y="4123377"/>
            <a:ext cx="0" cy="685800"/>
          </a:xfrm>
          <a:prstGeom prst="line">
            <a:avLst/>
          </a:prstGeom>
          <a:noFill/>
          <a:ln w="76200">
            <a:solidFill>
              <a:srgbClr val="FF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4" name="Line 50">
            <a:extLst>
              <a:ext uri="{FF2B5EF4-FFF2-40B4-BE49-F238E27FC236}">
                <a16:creationId xmlns:a16="http://schemas.microsoft.com/office/drawing/2014/main" id="{4929063F-2AF8-4BA0-95AC-B10A64DA5472}"/>
              </a:ext>
            </a:extLst>
          </p:cNvPr>
          <p:cNvSpPr>
            <a:spLocks noChangeShapeType="1"/>
          </p:cNvSpPr>
          <p:nvPr/>
        </p:nvSpPr>
        <p:spPr bwMode="auto">
          <a:xfrm>
            <a:off x="1989221" y="4809177"/>
            <a:ext cx="1143000" cy="0"/>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 name="Freeform 51">
            <a:extLst>
              <a:ext uri="{FF2B5EF4-FFF2-40B4-BE49-F238E27FC236}">
                <a16:creationId xmlns:a16="http://schemas.microsoft.com/office/drawing/2014/main" id="{3B1C1E41-A4D7-424B-B597-5CC585D1A4A0}"/>
              </a:ext>
            </a:extLst>
          </p:cNvPr>
          <p:cNvSpPr>
            <a:spLocks/>
          </p:cNvSpPr>
          <p:nvPr/>
        </p:nvSpPr>
        <p:spPr bwMode="auto">
          <a:xfrm>
            <a:off x="3132221" y="3894777"/>
            <a:ext cx="1066800" cy="228600"/>
          </a:xfrm>
          <a:custGeom>
            <a:avLst/>
            <a:gdLst>
              <a:gd name="T0" fmla="*/ 0 w 528"/>
              <a:gd name="T1" fmla="*/ 2147483646 h 144"/>
              <a:gd name="T2" fmla="*/ 2147483646 w 528"/>
              <a:gd name="T3" fmla="*/ 2147483646 h 144"/>
              <a:gd name="T4" fmla="*/ 2147483646 w 528"/>
              <a:gd name="T5" fmla="*/ 0 h 144"/>
              <a:gd name="T6" fmla="*/ 2147483646 w 528"/>
              <a:gd name="T7" fmla="*/ 2147483646 h 144"/>
              <a:gd name="T8" fmla="*/ 2147483646 w 528"/>
              <a:gd name="T9" fmla="*/ 2147483646 h 1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8" h="144">
                <a:moveTo>
                  <a:pt x="0" y="144"/>
                </a:moveTo>
                <a:cubicBezTo>
                  <a:pt x="0" y="108"/>
                  <a:pt x="0" y="72"/>
                  <a:pt x="48" y="48"/>
                </a:cubicBezTo>
                <a:cubicBezTo>
                  <a:pt x="96" y="24"/>
                  <a:pt x="216" y="0"/>
                  <a:pt x="288" y="0"/>
                </a:cubicBezTo>
                <a:cubicBezTo>
                  <a:pt x="360" y="0"/>
                  <a:pt x="440" y="24"/>
                  <a:pt x="480" y="48"/>
                </a:cubicBezTo>
                <a:cubicBezTo>
                  <a:pt x="520" y="72"/>
                  <a:pt x="520" y="128"/>
                  <a:pt x="528" y="144"/>
                </a:cubicBezTo>
              </a:path>
            </a:pathLst>
          </a:custGeom>
          <a:noFill/>
          <a:ln w="76200" cmpd="sng">
            <a:solidFill>
              <a:srgbClr val="FF0000"/>
            </a:solidFill>
            <a:round/>
            <a:headEnd/>
            <a:tailEnd/>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6" name="Line 52">
            <a:extLst>
              <a:ext uri="{FF2B5EF4-FFF2-40B4-BE49-F238E27FC236}">
                <a16:creationId xmlns:a16="http://schemas.microsoft.com/office/drawing/2014/main" id="{4E0D09E6-C406-4864-9225-0F8204F34450}"/>
              </a:ext>
            </a:extLst>
          </p:cNvPr>
          <p:cNvSpPr>
            <a:spLocks noChangeShapeType="1"/>
          </p:cNvSpPr>
          <p:nvPr/>
        </p:nvSpPr>
        <p:spPr bwMode="auto">
          <a:xfrm>
            <a:off x="4199021" y="4123377"/>
            <a:ext cx="0" cy="685800"/>
          </a:xfrm>
          <a:prstGeom prst="line">
            <a:avLst/>
          </a:prstGeom>
          <a:noFill/>
          <a:ln w="76200">
            <a:solidFill>
              <a:srgbClr val="FF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7" name="Line 53">
            <a:extLst>
              <a:ext uri="{FF2B5EF4-FFF2-40B4-BE49-F238E27FC236}">
                <a16:creationId xmlns:a16="http://schemas.microsoft.com/office/drawing/2014/main" id="{04E67F42-F649-4B0A-B21A-598C3274DD5A}"/>
              </a:ext>
            </a:extLst>
          </p:cNvPr>
          <p:cNvSpPr>
            <a:spLocks noChangeShapeType="1"/>
          </p:cNvSpPr>
          <p:nvPr/>
        </p:nvSpPr>
        <p:spPr bwMode="auto">
          <a:xfrm>
            <a:off x="4199021" y="4809177"/>
            <a:ext cx="838200" cy="0"/>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8" name="Line 54">
            <a:extLst>
              <a:ext uri="{FF2B5EF4-FFF2-40B4-BE49-F238E27FC236}">
                <a16:creationId xmlns:a16="http://schemas.microsoft.com/office/drawing/2014/main" id="{7B649FA3-F78A-4375-B6F9-F68362C9E39B}"/>
              </a:ext>
            </a:extLst>
          </p:cNvPr>
          <p:cNvSpPr>
            <a:spLocks noChangeShapeType="1"/>
          </p:cNvSpPr>
          <p:nvPr/>
        </p:nvSpPr>
        <p:spPr bwMode="auto">
          <a:xfrm flipV="1">
            <a:off x="5037221" y="4123377"/>
            <a:ext cx="0" cy="685800"/>
          </a:xfrm>
          <a:prstGeom prst="line">
            <a:avLst/>
          </a:prstGeom>
          <a:noFill/>
          <a:ln w="76200">
            <a:solidFill>
              <a:srgbClr val="FF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9" name="Line 55">
            <a:extLst>
              <a:ext uri="{FF2B5EF4-FFF2-40B4-BE49-F238E27FC236}">
                <a16:creationId xmlns:a16="http://schemas.microsoft.com/office/drawing/2014/main" id="{F3141A4F-29E1-4592-8420-2D61DAC7CF3B}"/>
              </a:ext>
            </a:extLst>
          </p:cNvPr>
          <p:cNvSpPr>
            <a:spLocks noChangeShapeType="1"/>
          </p:cNvSpPr>
          <p:nvPr/>
        </p:nvSpPr>
        <p:spPr bwMode="auto">
          <a:xfrm flipV="1">
            <a:off x="5265821" y="2142177"/>
            <a:ext cx="0" cy="1143000"/>
          </a:xfrm>
          <a:prstGeom prst="line">
            <a:avLst/>
          </a:prstGeom>
          <a:noFill/>
          <a:ln w="76200">
            <a:solidFill>
              <a:srgbClr val="FF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0" name="Rectangle 57">
            <a:extLst>
              <a:ext uri="{FF2B5EF4-FFF2-40B4-BE49-F238E27FC236}">
                <a16:creationId xmlns:a16="http://schemas.microsoft.com/office/drawing/2014/main" id="{27ED8765-4995-408E-8A30-4C9433F2F5D8}"/>
              </a:ext>
            </a:extLst>
          </p:cNvPr>
          <p:cNvSpPr>
            <a:spLocks noChangeArrowheads="1"/>
          </p:cNvSpPr>
          <p:nvPr/>
        </p:nvSpPr>
        <p:spPr bwMode="auto">
          <a:xfrm>
            <a:off x="4732421" y="3285177"/>
            <a:ext cx="1676400" cy="838200"/>
          </a:xfrm>
          <a:prstGeom prst="rect">
            <a:avLst/>
          </a:prstGeom>
          <a:solidFill>
            <a:srgbClr val="FFFF00"/>
          </a:solidFill>
          <a:ln w="9525">
            <a:solidFill>
              <a:srgbClr val="3333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spcAft>
                <a:spcPct val="0"/>
              </a:spcAft>
              <a:buClrTx/>
              <a:buFontTx/>
              <a:buNone/>
            </a:pPr>
            <a:r>
              <a:rPr kumimoji="1" lang="en-US" altLang="zh-CN">
                <a:solidFill>
                  <a:srgbClr val="000000"/>
                </a:solidFill>
                <a:latin typeface="Times New Roman" panose="02020603050405020304" pitchFamily="18" charset="0"/>
              </a:rPr>
              <a:t>I/O</a:t>
            </a:r>
            <a:r>
              <a:rPr kumimoji="1" lang="zh-CN" altLang="en-US">
                <a:solidFill>
                  <a:srgbClr val="000000"/>
                </a:solidFill>
                <a:latin typeface="Times New Roman" panose="02020603050405020304" pitchFamily="18" charset="0"/>
              </a:rPr>
              <a:t>接口</a:t>
            </a:r>
            <a:r>
              <a:rPr kumimoji="1" lang="en-US" altLang="zh-CN">
                <a:solidFill>
                  <a:srgbClr val="000000"/>
                </a:solidFill>
                <a:latin typeface="Times New Roman" panose="02020603050405020304" pitchFamily="18" charset="0"/>
              </a:rPr>
              <a:t>1</a:t>
            </a:r>
          </a:p>
        </p:txBody>
      </p:sp>
      <p:sp>
        <p:nvSpPr>
          <p:cNvPr id="141" name="文本框 140">
            <a:extLst>
              <a:ext uri="{FF2B5EF4-FFF2-40B4-BE49-F238E27FC236}">
                <a16:creationId xmlns:a16="http://schemas.microsoft.com/office/drawing/2014/main" id="{C6F3A575-CE28-4CA7-9DEB-7E64FA027CFA}"/>
              </a:ext>
            </a:extLst>
          </p:cNvPr>
          <p:cNvSpPr txBox="1"/>
          <p:nvPr/>
        </p:nvSpPr>
        <p:spPr>
          <a:xfrm>
            <a:off x="927434" y="5307215"/>
            <a:ext cx="10962773" cy="1292662"/>
          </a:xfrm>
          <a:prstGeom prst="rect">
            <a:avLst/>
          </a:prstGeom>
          <a:noFill/>
        </p:spPr>
        <p:txBody>
          <a:bodyPr wrap="square">
            <a:spAutoFit/>
          </a:bodyPr>
          <a:lstStyle/>
          <a:p>
            <a:r>
              <a:rPr lang="zh-CN" altLang="en-US" sz="2600" dirty="0">
                <a:latin typeface="微软雅黑" panose="020B0503020204020204" pitchFamily="34" charset="-122"/>
                <a:ea typeface="微软雅黑" panose="020B0503020204020204" pitchFamily="34" charset="-122"/>
              </a:rPr>
              <a:t>设备的优先权与总线控制器的距离有关；</a:t>
            </a:r>
          </a:p>
          <a:p>
            <a:r>
              <a:rPr lang="zh-CN" altLang="en-US" sz="2600" dirty="0">
                <a:latin typeface="微软雅黑" panose="020B0503020204020204" pitchFamily="34" charset="-122"/>
                <a:ea typeface="微软雅黑" panose="020B0503020204020204" pitchFamily="34" charset="-122"/>
              </a:rPr>
              <a:t>优点：硬件连接简单，判优容易，设备增删容易；</a:t>
            </a:r>
          </a:p>
          <a:p>
            <a:r>
              <a:rPr lang="zh-CN" altLang="en-US" sz="2600" dirty="0">
                <a:latin typeface="微软雅黑" panose="020B0503020204020204" pitchFamily="34" charset="-122"/>
                <a:ea typeface="微软雅黑" panose="020B0503020204020204" pitchFamily="34" charset="-122"/>
              </a:rPr>
              <a:t>缺点：对电路故障敏感，优先级控制不灵活。</a:t>
            </a:r>
          </a:p>
        </p:txBody>
      </p:sp>
      <p:sp>
        <p:nvSpPr>
          <p:cNvPr id="142" name="Freeform 51">
            <a:extLst>
              <a:ext uri="{FF2B5EF4-FFF2-40B4-BE49-F238E27FC236}">
                <a16:creationId xmlns:a16="http://schemas.microsoft.com/office/drawing/2014/main" id="{B39709A7-57C2-48F0-BBF2-204F4683F57E}"/>
              </a:ext>
            </a:extLst>
          </p:cNvPr>
          <p:cNvSpPr>
            <a:spLocks/>
          </p:cNvSpPr>
          <p:nvPr/>
        </p:nvSpPr>
        <p:spPr bwMode="auto">
          <a:xfrm>
            <a:off x="5042234" y="3894776"/>
            <a:ext cx="1066800" cy="228600"/>
          </a:xfrm>
          <a:custGeom>
            <a:avLst/>
            <a:gdLst>
              <a:gd name="T0" fmla="*/ 0 w 528"/>
              <a:gd name="T1" fmla="*/ 2147483646 h 144"/>
              <a:gd name="T2" fmla="*/ 2147483646 w 528"/>
              <a:gd name="T3" fmla="*/ 2147483646 h 144"/>
              <a:gd name="T4" fmla="*/ 2147483646 w 528"/>
              <a:gd name="T5" fmla="*/ 0 h 144"/>
              <a:gd name="T6" fmla="*/ 2147483646 w 528"/>
              <a:gd name="T7" fmla="*/ 2147483646 h 144"/>
              <a:gd name="T8" fmla="*/ 2147483646 w 528"/>
              <a:gd name="T9" fmla="*/ 2147483646 h 1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8" h="144">
                <a:moveTo>
                  <a:pt x="0" y="144"/>
                </a:moveTo>
                <a:cubicBezTo>
                  <a:pt x="0" y="108"/>
                  <a:pt x="0" y="72"/>
                  <a:pt x="48" y="48"/>
                </a:cubicBezTo>
                <a:cubicBezTo>
                  <a:pt x="96" y="24"/>
                  <a:pt x="216" y="0"/>
                  <a:pt x="288" y="0"/>
                </a:cubicBezTo>
                <a:cubicBezTo>
                  <a:pt x="360" y="0"/>
                  <a:pt x="440" y="24"/>
                  <a:pt x="480" y="48"/>
                </a:cubicBezTo>
                <a:cubicBezTo>
                  <a:pt x="520" y="72"/>
                  <a:pt x="520" y="128"/>
                  <a:pt x="528" y="144"/>
                </a:cubicBezTo>
              </a:path>
            </a:pathLst>
          </a:custGeom>
          <a:noFill/>
          <a:ln w="76200" cmpd="sng">
            <a:solidFill>
              <a:srgbClr val="FF0000"/>
            </a:solidFill>
            <a:round/>
            <a:headEnd/>
            <a:tailEnd/>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3" name="Line 52">
            <a:extLst>
              <a:ext uri="{FF2B5EF4-FFF2-40B4-BE49-F238E27FC236}">
                <a16:creationId xmlns:a16="http://schemas.microsoft.com/office/drawing/2014/main" id="{3F10EC12-1BCB-46F1-9E12-4227EDB7F34D}"/>
              </a:ext>
            </a:extLst>
          </p:cNvPr>
          <p:cNvSpPr>
            <a:spLocks noChangeShapeType="1"/>
          </p:cNvSpPr>
          <p:nvPr/>
        </p:nvSpPr>
        <p:spPr bwMode="auto">
          <a:xfrm>
            <a:off x="6109034" y="4123376"/>
            <a:ext cx="0" cy="685800"/>
          </a:xfrm>
          <a:prstGeom prst="line">
            <a:avLst/>
          </a:prstGeom>
          <a:noFill/>
          <a:ln w="76200">
            <a:solidFill>
              <a:srgbClr val="FF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4" name="Line 53">
            <a:extLst>
              <a:ext uri="{FF2B5EF4-FFF2-40B4-BE49-F238E27FC236}">
                <a16:creationId xmlns:a16="http://schemas.microsoft.com/office/drawing/2014/main" id="{515905AE-7120-4C04-BDED-A3545C7560BA}"/>
              </a:ext>
            </a:extLst>
          </p:cNvPr>
          <p:cNvSpPr>
            <a:spLocks noChangeShapeType="1"/>
          </p:cNvSpPr>
          <p:nvPr/>
        </p:nvSpPr>
        <p:spPr bwMode="auto">
          <a:xfrm>
            <a:off x="6109033" y="4809176"/>
            <a:ext cx="1137987" cy="0"/>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5" name="Line 54">
            <a:extLst>
              <a:ext uri="{FF2B5EF4-FFF2-40B4-BE49-F238E27FC236}">
                <a16:creationId xmlns:a16="http://schemas.microsoft.com/office/drawing/2014/main" id="{87CF7D27-771B-4D5A-9230-23793743D35B}"/>
              </a:ext>
            </a:extLst>
          </p:cNvPr>
          <p:cNvSpPr>
            <a:spLocks noChangeShapeType="1"/>
          </p:cNvSpPr>
          <p:nvPr/>
        </p:nvSpPr>
        <p:spPr bwMode="auto">
          <a:xfrm flipV="1">
            <a:off x="7260058" y="4123376"/>
            <a:ext cx="0" cy="685800"/>
          </a:xfrm>
          <a:prstGeom prst="line">
            <a:avLst/>
          </a:prstGeom>
          <a:noFill/>
          <a:ln w="76200">
            <a:solidFill>
              <a:srgbClr val="FF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6" name="Line 44">
            <a:extLst>
              <a:ext uri="{FF2B5EF4-FFF2-40B4-BE49-F238E27FC236}">
                <a16:creationId xmlns:a16="http://schemas.microsoft.com/office/drawing/2014/main" id="{7365B794-3C1F-4B38-A2B4-FC401E2CA0FD}"/>
              </a:ext>
            </a:extLst>
          </p:cNvPr>
          <p:cNvSpPr>
            <a:spLocks noChangeShapeType="1"/>
          </p:cNvSpPr>
          <p:nvPr/>
        </p:nvSpPr>
        <p:spPr bwMode="auto">
          <a:xfrm flipH="1">
            <a:off x="2005263" y="2131065"/>
            <a:ext cx="5508000" cy="0"/>
          </a:xfrm>
          <a:prstGeom prst="line">
            <a:avLst/>
          </a:prstGeom>
          <a:noFill/>
          <a:ln w="76200">
            <a:solidFill>
              <a:srgbClr val="FF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7" name="Line 55">
            <a:extLst>
              <a:ext uri="{FF2B5EF4-FFF2-40B4-BE49-F238E27FC236}">
                <a16:creationId xmlns:a16="http://schemas.microsoft.com/office/drawing/2014/main" id="{3AE66FD1-2104-45A7-8930-61C0714E43B9}"/>
              </a:ext>
            </a:extLst>
          </p:cNvPr>
          <p:cNvSpPr>
            <a:spLocks noChangeShapeType="1"/>
          </p:cNvSpPr>
          <p:nvPr/>
        </p:nvSpPr>
        <p:spPr bwMode="auto">
          <a:xfrm flipV="1">
            <a:off x="7479631" y="2131065"/>
            <a:ext cx="0" cy="1143000"/>
          </a:xfrm>
          <a:prstGeom prst="line">
            <a:avLst/>
          </a:prstGeom>
          <a:noFill/>
          <a:ln w="76200">
            <a:solidFill>
              <a:srgbClr val="FF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8" name="Rectangle 57">
            <a:extLst>
              <a:ext uri="{FF2B5EF4-FFF2-40B4-BE49-F238E27FC236}">
                <a16:creationId xmlns:a16="http://schemas.microsoft.com/office/drawing/2014/main" id="{C92C0B34-98D2-4B6F-8120-D5EE91FE52C2}"/>
              </a:ext>
            </a:extLst>
          </p:cNvPr>
          <p:cNvSpPr>
            <a:spLocks noChangeArrowheads="1"/>
          </p:cNvSpPr>
          <p:nvPr/>
        </p:nvSpPr>
        <p:spPr bwMode="auto">
          <a:xfrm>
            <a:off x="6942220" y="3288855"/>
            <a:ext cx="1676400" cy="838200"/>
          </a:xfrm>
          <a:prstGeom prst="rect">
            <a:avLst/>
          </a:prstGeom>
          <a:solidFill>
            <a:srgbClr val="FFFF00"/>
          </a:solidFill>
          <a:ln w="9525">
            <a:solidFill>
              <a:srgbClr val="3333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spcAft>
                <a:spcPct val="0"/>
              </a:spcAft>
              <a:buClrTx/>
              <a:buFontTx/>
              <a:buNone/>
            </a:pPr>
            <a:r>
              <a:rPr kumimoji="1" lang="en-US" altLang="zh-CN" dirty="0">
                <a:solidFill>
                  <a:srgbClr val="000000"/>
                </a:solidFill>
                <a:latin typeface="Times New Roman" panose="02020603050405020304" pitchFamily="18" charset="0"/>
              </a:rPr>
              <a:t>I/O</a:t>
            </a:r>
            <a:r>
              <a:rPr kumimoji="1" lang="zh-CN" altLang="en-US" dirty="0">
                <a:solidFill>
                  <a:srgbClr val="000000"/>
                </a:solidFill>
                <a:latin typeface="Times New Roman" panose="02020603050405020304" pitchFamily="18" charset="0"/>
              </a:rPr>
              <a:t>接口</a:t>
            </a:r>
            <a:r>
              <a:rPr kumimoji="1" lang="en-US" altLang="zh-CN" i="1" dirty="0">
                <a:solidFill>
                  <a:srgbClr val="000000"/>
                </a:solidFill>
                <a:latin typeface="Times New Roman" panose="02020603050405020304" pitchFamily="18" charset="0"/>
              </a:rPr>
              <a:t>n</a:t>
            </a:r>
          </a:p>
        </p:txBody>
      </p:sp>
    </p:spTree>
    <p:extLst>
      <p:ext uri="{BB962C8B-B14F-4D97-AF65-F5344CB8AC3E}">
        <p14:creationId xmlns:p14="http://schemas.microsoft.com/office/powerpoint/2010/main" val="354375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barn(outVertical)">
                                      <p:cBhvr>
                                        <p:cTn id="7" dur="500"/>
                                        <p:tgtEl>
                                          <p:spTgt spid="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1"/>
                                        </p:tgtEl>
                                        <p:attrNameLst>
                                          <p:attrName>style.visibility</p:attrName>
                                        </p:attrNameLst>
                                      </p:cBhvr>
                                      <p:to>
                                        <p:strVal val="visible"/>
                                      </p:to>
                                    </p:set>
                                    <p:animEffect transition="in" filter="wipe(down)">
                                      <p:cBhvr>
                                        <p:cTn id="12" dur="500"/>
                                        <p:tgtEl>
                                          <p:spTgt spid="131"/>
                                        </p:tgtEl>
                                      </p:cBhvr>
                                    </p:animEffect>
                                  </p:childTnLst>
                                </p:cTn>
                              </p:par>
                              <p:par>
                                <p:cTn id="13" presetID="22" presetClass="entr" presetSubtype="4" fill="hold" nodeType="withEffect">
                                  <p:stCondLst>
                                    <p:cond delay="0"/>
                                  </p:stCondLst>
                                  <p:childTnLst>
                                    <p:set>
                                      <p:cBhvr>
                                        <p:cTn id="14" dur="1" fill="hold">
                                          <p:stCondLst>
                                            <p:cond delay="0"/>
                                          </p:stCondLst>
                                        </p:cTn>
                                        <p:tgtEl>
                                          <p:spTgt spid="132"/>
                                        </p:tgtEl>
                                        <p:attrNameLst>
                                          <p:attrName>style.visibility</p:attrName>
                                        </p:attrNameLst>
                                      </p:cBhvr>
                                      <p:to>
                                        <p:strVal val="visible"/>
                                      </p:to>
                                    </p:set>
                                    <p:animEffect transition="in" filter="wipe(down)">
                                      <p:cBhvr>
                                        <p:cTn id="15" dur="500"/>
                                        <p:tgtEl>
                                          <p:spTgt spid="13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130"/>
                                        </p:tgtEl>
                                        <p:attrNameLst>
                                          <p:attrName>style.visibility</p:attrName>
                                        </p:attrNameLst>
                                      </p:cBhvr>
                                      <p:to>
                                        <p:strVal val="visible"/>
                                      </p:to>
                                    </p:set>
                                    <p:animEffect transition="in" filter="wipe(right)">
                                      <p:cBhvr>
                                        <p:cTn id="20" dur="500"/>
                                        <p:tgtEl>
                                          <p:spTgt spid="130"/>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nodeType="clickEffect">
                                  <p:stCondLst>
                                    <p:cond delay="0"/>
                                  </p:stCondLst>
                                  <p:childTnLst>
                                    <p:set>
                                      <p:cBhvr>
                                        <p:cTn id="24" dur="1" fill="hold">
                                          <p:stCondLst>
                                            <p:cond delay="0"/>
                                          </p:stCondLst>
                                        </p:cTn>
                                        <p:tgtEl>
                                          <p:spTgt spid="134"/>
                                        </p:tgtEl>
                                        <p:attrNameLst>
                                          <p:attrName>style.visibility</p:attrName>
                                        </p:attrNameLst>
                                      </p:cBhvr>
                                      <p:to>
                                        <p:strVal val="visible"/>
                                      </p:to>
                                    </p:set>
                                    <p:animEffect transition="in" filter="slide(fromLeft)">
                                      <p:cBhvr>
                                        <p:cTn id="25" dur="500"/>
                                        <p:tgtEl>
                                          <p:spTgt spid="134"/>
                                        </p:tgtEl>
                                      </p:cBhvr>
                                    </p:animEffect>
                                  </p:childTnLst>
                                </p:cTn>
                              </p:par>
                            </p:childTnLst>
                          </p:cTn>
                        </p:par>
                        <p:par>
                          <p:cTn id="26" fill="hold">
                            <p:stCondLst>
                              <p:cond delay="500"/>
                            </p:stCondLst>
                            <p:childTnLst>
                              <p:par>
                                <p:cTn id="27" presetID="12" presetClass="entr" presetSubtype="4" fill="hold" nodeType="afterEffect">
                                  <p:stCondLst>
                                    <p:cond delay="0"/>
                                  </p:stCondLst>
                                  <p:childTnLst>
                                    <p:set>
                                      <p:cBhvr>
                                        <p:cTn id="28" dur="1" fill="hold">
                                          <p:stCondLst>
                                            <p:cond delay="0"/>
                                          </p:stCondLst>
                                        </p:cTn>
                                        <p:tgtEl>
                                          <p:spTgt spid="133"/>
                                        </p:tgtEl>
                                        <p:attrNameLst>
                                          <p:attrName>style.visibility</p:attrName>
                                        </p:attrNameLst>
                                      </p:cBhvr>
                                      <p:to>
                                        <p:strVal val="visible"/>
                                      </p:to>
                                    </p:set>
                                    <p:animEffect transition="in" filter="slide(fromBottom)">
                                      <p:cBhvr>
                                        <p:cTn id="29" dur="500"/>
                                        <p:tgtEl>
                                          <p:spTgt spid="133"/>
                                        </p:tgtEl>
                                      </p:cBhvr>
                                    </p:animEffect>
                                  </p:childTnLst>
                                </p:cTn>
                              </p:par>
                            </p:childTnLst>
                          </p:cTn>
                        </p:par>
                        <p:par>
                          <p:cTn id="30" fill="hold">
                            <p:stCondLst>
                              <p:cond delay="1000"/>
                            </p:stCondLst>
                            <p:childTnLst>
                              <p:par>
                                <p:cTn id="31" presetID="18" presetClass="entr" presetSubtype="3" fill="hold" nodeType="afterEffect">
                                  <p:stCondLst>
                                    <p:cond delay="0"/>
                                  </p:stCondLst>
                                  <p:childTnLst>
                                    <p:set>
                                      <p:cBhvr>
                                        <p:cTn id="32" dur="1" fill="hold">
                                          <p:stCondLst>
                                            <p:cond delay="0"/>
                                          </p:stCondLst>
                                        </p:cTn>
                                        <p:tgtEl>
                                          <p:spTgt spid="135"/>
                                        </p:tgtEl>
                                        <p:attrNameLst>
                                          <p:attrName>style.visibility</p:attrName>
                                        </p:attrNameLst>
                                      </p:cBhvr>
                                      <p:to>
                                        <p:strVal val="visible"/>
                                      </p:to>
                                    </p:set>
                                    <p:animEffect transition="in" filter="strips(upRight)">
                                      <p:cBhvr>
                                        <p:cTn id="33" dur="500"/>
                                        <p:tgtEl>
                                          <p:spTgt spid="135"/>
                                        </p:tgtEl>
                                      </p:cBhvr>
                                    </p:animEffect>
                                  </p:childTnLst>
                                </p:cTn>
                              </p:par>
                            </p:childTnLst>
                          </p:cTn>
                        </p:par>
                        <p:par>
                          <p:cTn id="34" fill="hold">
                            <p:stCondLst>
                              <p:cond delay="1500"/>
                            </p:stCondLst>
                            <p:childTnLst>
                              <p:par>
                                <p:cTn id="35" presetID="18" presetClass="entr" presetSubtype="12" fill="hold" nodeType="afterEffect">
                                  <p:stCondLst>
                                    <p:cond delay="0"/>
                                  </p:stCondLst>
                                  <p:childTnLst>
                                    <p:set>
                                      <p:cBhvr>
                                        <p:cTn id="36" dur="1" fill="hold">
                                          <p:stCondLst>
                                            <p:cond delay="0"/>
                                          </p:stCondLst>
                                        </p:cTn>
                                        <p:tgtEl>
                                          <p:spTgt spid="136"/>
                                        </p:tgtEl>
                                        <p:attrNameLst>
                                          <p:attrName>style.visibility</p:attrName>
                                        </p:attrNameLst>
                                      </p:cBhvr>
                                      <p:to>
                                        <p:strVal val="visible"/>
                                      </p:to>
                                    </p:set>
                                    <p:animEffect transition="in" filter="strips(downLeft)">
                                      <p:cBhvr>
                                        <p:cTn id="37" dur="500"/>
                                        <p:tgtEl>
                                          <p:spTgt spid="136"/>
                                        </p:tgtEl>
                                      </p:cBhvr>
                                    </p:animEffect>
                                  </p:childTnLst>
                                </p:cTn>
                              </p:par>
                            </p:childTnLst>
                          </p:cTn>
                        </p:par>
                        <p:par>
                          <p:cTn id="38" fill="hold">
                            <p:stCondLst>
                              <p:cond delay="2000"/>
                            </p:stCondLst>
                            <p:childTnLst>
                              <p:par>
                                <p:cTn id="39" presetID="17" presetClass="entr" presetSubtype="8" fill="hold" nodeType="afterEffect">
                                  <p:stCondLst>
                                    <p:cond delay="0"/>
                                  </p:stCondLst>
                                  <p:childTnLst>
                                    <p:set>
                                      <p:cBhvr>
                                        <p:cTn id="40" dur="1" fill="hold">
                                          <p:stCondLst>
                                            <p:cond delay="0"/>
                                          </p:stCondLst>
                                        </p:cTn>
                                        <p:tgtEl>
                                          <p:spTgt spid="137"/>
                                        </p:tgtEl>
                                        <p:attrNameLst>
                                          <p:attrName>style.visibility</p:attrName>
                                        </p:attrNameLst>
                                      </p:cBhvr>
                                      <p:to>
                                        <p:strVal val="visible"/>
                                      </p:to>
                                    </p:set>
                                    <p:anim calcmode="lin" valueType="num">
                                      <p:cBhvr>
                                        <p:cTn id="41" dur="500" fill="hold"/>
                                        <p:tgtEl>
                                          <p:spTgt spid="137"/>
                                        </p:tgtEl>
                                        <p:attrNameLst>
                                          <p:attrName>ppt_x</p:attrName>
                                        </p:attrNameLst>
                                      </p:cBhvr>
                                      <p:tavLst>
                                        <p:tav tm="0">
                                          <p:val>
                                            <p:strVal val="#ppt_x-#ppt_w/2"/>
                                          </p:val>
                                        </p:tav>
                                        <p:tav tm="100000">
                                          <p:val>
                                            <p:strVal val="#ppt_x"/>
                                          </p:val>
                                        </p:tav>
                                      </p:tavLst>
                                    </p:anim>
                                    <p:anim calcmode="lin" valueType="num">
                                      <p:cBhvr>
                                        <p:cTn id="42" dur="500" fill="hold"/>
                                        <p:tgtEl>
                                          <p:spTgt spid="137"/>
                                        </p:tgtEl>
                                        <p:attrNameLst>
                                          <p:attrName>ppt_y</p:attrName>
                                        </p:attrNameLst>
                                      </p:cBhvr>
                                      <p:tavLst>
                                        <p:tav tm="0">
                                          <p:val>
                                            <p:strVal val="#ppt_y"/>
                                          </p:val>
                                        </p:tav>
                                        <p:tav tm="100000">
                                          <p:val>
                                            <p:strVal val="#ppt_y"/>
                                          </p:val>
                                        </p:tav>
                                      </p:tavLst>
                                    </p:anim>
                                    <p:anim calcmode="lin" valueType="num">
                                      <p:cBhvr>
                                        <p:cTn id="43" dur="500" fill="hold"/>
                                        <p:tgtEl>
                                          <p:spTgt spid="137"/>
                                        </p:tgtEl>
                                        <p:attrNameLst>
                                          <p:attrName>ppt_w</p:attrName>
                                        </p:attrNameLst>
                                      </p:cBhvr>
                                      <p:tavLst>
                                        <p:tav tm="0">
                                          <p:val>
                                            <p:fltVal val="0"/>
                                          </p:val>
                                        </p:tav>
                                        <p:tav tm="100000">
                                          <p:val>
                                            <p:strVal val="#ppt_w"/>
                                          </p:val>
                                        </p:tav>
                                      </p:tavLst>
                                    </p:anim>
                                    <p:anim calcmode="lin" valueType="num">
                                      <p:cBhvr>
                                        <p:cTn id="44" dur="500" fill="hold"/>
                                        <p:tgtEl>
                                          <p:spTgt spid="137"/>
                                        </p:tgtEl>
                                        <p:attrNameLst>
                                          <p:attrName>ppt_h</p:attrName>
                                        </p:attrNameLst>
                                      </p:cBhvr>
                                      <p:tavLst>
                                        <p:tav tm="0">
                                          <p:val>
                                            <p:strVal val="#ppt_h"/>
                                          </p:val>
                                        </p:tav>
                                        <p:tav tm="100000">
                                          <p:val>
                                            <p:strVal val="#ppt_h"/>
                                          </p:val>
                                        </p:tav>
                                      </p:tavLst>
                                    </p:anim>
                                  </p:childTnLst>
                                </p:cTn>
                              </p:par>
                            </p:childTnLst>
                          </p:cTn>
                        </p:par>
                        <p:par>
                          <p:cTn id="45" fill="hold">
                            <p:stCondLst>
                              <p:cond delay="2500"/>
                            </p:stCondLst>
                            <p:childTnLst>
                              <p:par>
                                <p:cTn id="46" presetID="12" presetClass="entr" presetSubtype="4" fill="hold" nodeType="afterEffect">
                                  <p:stCondLst>
                                    <p:cond delay="0"/>
                                  </p:stCondLst>
                                  <p:childTnLst>
                                    <p:set>
                                      <p:cBhvr>
                                        <p:cTn id="47" dur="1" fill="hold">
                                          <p:stCondLst>
                                            <p:cond delay="0"/>
                                          </p:stCondLst>
                                        </p:cTn>
                                        <p:tgtEl>
                                          <p:spTgt spid="138"/>
                                        </p:tgtEl>
                                        <p:attrNameLst>
                                          <p:attrName>style.visibility</p:attrName>
                                        </p:attrNameLst>
                                      </p:cBhvr>
                                      <p:to>
                                        <p:strVal val="visible"/>
                                      </p:to>
                                    </p:set>
                                    <p:animEffect transition="in" filter="slide(fromBottom)">
                                      <p:cBhvr>
                                        <p:cTn id="48" dur="500"/>
                                        <p:tgtEl>
                                          <p:spTgt spid="138"/>
                                        </p:tgtEl>
                                      </p:cBhvr>
                                    </p:animEffect>
                                  </p:childTnLst>
                                </p:cTn>
                              </p:par>
                            </p:childTnLst>
                          </p:cTn>
                        </p:par>
                      </p:childTnLst>
                    </p:cTn>
                  </p:par>
                  <p:par>
                    <p:cTn id="49" fill="hold">
                      <p:stCondLst>
                        <p:cond delay="indefinite"/>
                      </p:stCondLst>
                      <p:childTnLst>
                        <p:par>
                          <p:cTn id="50" fill="hold">
                            <p:stCondLst>
                              <p:cond delay="0"/>
                            </p:stCondLst>
                            <p:childTnLst>
                              <p:par>
                                <p:cTn id="51" presetID="4" presetClass="entr" presetSubtype="32" fill="hold" grpId="0" nodeType="clickEffect">
                                  <p:stCondLst>
                                    <p:cond delay="0"/>
                                  </p:stCondLst>
                                  <p:childTnLst>
                                    <p:set>
                                      <p:cBhvr>
                                        <p:cTn id="52" dur="1" fill="hold">
                                          <p:stCondLst>
                                            <p:cond delay="0"/>
                                          </p:stCondLst>
                                        </p:cTn>
                                        <p:tgtEl>
                                          <p:spTgt spid="140"/>
                                        </p:tgtEl>
                                        <p:attrNameLst>
                                          <p:attrName>style.visibility</p:attrName>
                                        </p:attrNameLst>
                                      </p:cBhvr>
                                      <p:to>
                                        <p:strVal val="visible"/>
                                      </p:to>
                                    </p:set>
                                    <p:animEffect transition="in" filter="box(out)">
                                      <p:cBhvr>
                                        <p:cTn id="53" dur="500"/>
                                        <p:tgtEl>
                                          <p:spTgt spid="140"/>
                                        </p:tgtEl>
                                      </p:cBhvr>
                                    </p:animEffect>
                                  </p:childTnLst>
                                </p:cTn>
                              </p:par>
                            </p:childTnLst>
                          </p:cTn>
                        </p:par>
                      </p:childTnLst>
                    </p:cTn>
                  </p:par>
                  <p:par>
                    <p:cTn id="54" fill="hold">
                      <p:stCondLst>
                        <p:cond delay="indefinite"/>
                      </p:stCondLst>
                      <p:childTnLst>
                        <p:par>
                          <p:cTn id="55" fill="hold">
                            <p:stCondLst>
                              <p:cond delay="0"/>
                            </p:stCondLst>
                            <p:childTnLst>
                              <p:par>
                                <p:cTn id="56" presetID="12" presetClass="entr" presetSubtype="4" fill="hold" nodeType="clickEffect">
                                  <p:stCondLst>
                                    <p:cond delay="0"/>
                                  </p:stCondLst>
                                  <p:childTnLst>
                                    <p:set>
                                      <p:cBhvr>
                                        <p:cTn id="57" dur="1" fill="hold">
                                          <p:stCondLst>
                                            <p:cond delay="0"/>
                                          </p:stCondLst>
                                        </p:cTn>
                                        <p:tgtEl>
                                          <p:spTgt spid="139"/>
                                        </p:tgtEl>
                                        <p:attrNameLst>
                                          <p:attrName>style.visibility</p:attrName>
                                        </p:attrNameLst>
                                      </p:cBhvr>
                                      <p:to>
                                        <p:strVal val="visible"/>
                                      </p:to>
                                    </p:set>
                                    <p:animEffect transition="in" filter="slide(fromBottom)">
                                      <p:cBhvr>
                                        <p:cTn id="58" dur="500"/>
                                        <p:tgtEl>
                                          <p:spTgt spid="139"/>
                                        </p:tgtEl>
                                      </p:cBhvr>
                                    </p:animEffect>
                                  </p:childTnLst>
                                </p:cTn>
                              </p:par>
                            </p:childTnLst>
                          </p:cTn>
                        </p:par>
                        <p:par>
                          <p:cTn id="59" fill="hold">
                            <p:stCondLst>
                              <p:cond delay="500"/>
                            </p:stCondLst>
                            <p:childTnLst>
                              <p:par>
                                <p:cTn id="60" presetID="12" presetClass="entr" presetSubtype="2" fill="hold" nodeType="afterEffect">
                                  <p:stCondLst>
                                    <p:cond delay="0"/>
                                  </p:stCondLst>
                                  <p:childTnLst>
                                    <p:set>
                                      <p:cBhvr>
                                        <p:cTn id="61" dur="1" fill="hold">
                                          <p:stCondLst>
                                            <p:cond delay="0"/>
                                          </p:stCondLst>
                                        </p:cTn>
                                        <p:tgtEl>
                                          <p:spTgt spid="129"/>
                                        </p:tgtEl>
                                        <p:attrNameLst>
                                          <p:attrName>style.visibility</p:attrName>
                                        </p:attrNameLst>
                                      </p:cBhvr>
                                      <p:to>
                                        <p:strVal val="visible"/>
                                      </p:to>
                                    </p:set>
                                    <p:animEffect transition="in" filter="slide(fromRight)">
                                      <p:cBhvr>
                                        <p:cTn id="62" dur="500"/>
                                        <p:tgtEl>
                                          <p:spTgt spid="12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xit" presetSubtype="1" fill="hold" nodeType="clickEffect">
                                  <p:stCondLst>
                                    <p:cond delay="0"/>
                                  </p:stCondLst>
                                  <p:childTnLst>
                                    <p:animEffect transition="out" filter="wipe(up)">
                                      <p:cBhvr>
                                        <p:cTn id="66" dur="500"/>
                                        <p:tgtEl>
                                          <p:spTgt spid="132"/>
                                        </p:tgtEl>
                                      </p:cBhvr>
                                    </p:animEffect>
                                    <p:set>
                                      <p:cBhvr>
                                        <p:cTn id="67" dur="1" fill="hold">
                                          <p:stCondLst>
                                            <p:cond delay="499"/>
                                          </p:stCondLst>
                                        </p:cTn>
                                        <p:tgtEl>
                                          <p:spTgt spid="132"/>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22" presetClass="exit" presetSubtype="8" fill="hold" nodeType="clickEffect">
                                  <p:stCondLst>
                                    <p:cond delay="0"/>
                                  </p:stCondLst>
                                  <p:childTnLst>
                                    <p:animEffect transition="out" filter="wipe(left)">
                                      <p:cBhvr>
                                        <p:cTn id="71" dur="500"/>
                                        <p:tgtEl>
                                          <p:spTgt spid="129"/>
                                        </p:tgtEl>
                                      </p:cBhvr>
                                    </p:animEffect>
                                    <p:set>
                                      <p:cBhvr>
                                        <p:cTn id="72" dur="1" fill="hold">
                                          <p:stCondLst>
                                            <p:cond delay="499"/>
                                          </p:stCondLst>
                                        </p:cTn>
                                        <p:tgtEl>
                                          <p:spTgt spid="129"/>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2" presetClass="exit" presetSubtype="1" fill="hold" nodeType="clickEffect">
                                  <p:stCondLst>
                                    <p:cond delay="0"/>
                                  </p:stCondLst>
                                  <p:childTnLst>
                                    <p:animEffect transition="out" filter="wipe(up)">
                                      <p:cBhvr>
                                        <p:cTn id="76" dur="500"/>
                                        <p:tgtEl>
                                          <p:spTgt spid="139"/>
                                        </p:tgtEl>
                                      </p:cBhvr>
                                    </p:animEffect>
                                    <p:set>
                                      <p:cBhvr>
                                        <p:cTn id="77" dur="1" fill="hold">
                                          <p:stCondLst>
                                            <p:cond delay="499"/>
                                          </p:stCondLst>
                                        </p:cTn>
                                        <p:tgtEl>
                                          <p:spTgt spid="139"/>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1" nodeType="clickEffect">
                                  <p:stCondLst>
                                    <p:cond delay="0"/>
                                  </p:stCondLst>
                                  <p:childTnLst>
                                    <p:animEffect transition="out" filter="fade">
                                      <p:cBhvr>
                                        <p:cTn id="81" dur="500"/>
                                        <p:tgtEl>
                                          <p:spTgt spid="140"/>
                                        </p:tgtEl>
                                      </p:cBhvr>
                                    </p:animEffect>
                                    <p:set>
                                      <p:cBhvr>
                                        <p:cTn id="82" dur="1" fill="hold">
                                          <p:stCondLst>
                                            <p:cond delay="499"/>
                                          </p:stCondLst>
                                        </p:cTn>
                                        <p:tgtEl>
                                          <p:spTgt spid="140"/>
                                        </p:tgtEl>
                                        <p:attrNameLst>
                                          <p:attrName>style.visibility</p:attrName>
                                        </p:attrNameLst>
                                      </p:cBhvr>
                                      <p:to>
                                        <p:strVal val="hidden"/>
                                      </p:to>
                                    </p:set>
                                  </p:childTnLst>
                                </p:cTn>
                              </p:par>
                            </p:childTnLst>
                          </p:cTn>
                        </p:par>
                        <p:par>
                          <p:cTn id="83" fill="hold">
                            <p:stCondLst>
                              <p:cond delay="500"/>
                            </p:stCondLst>
                            <p:childTnLst>
                              <p:par>
                                <p:cTn id="84" presetID="18" presetClass="entr" presetSubtype="3" fill="hold" nodeType="afterEffect">
                                  <p:stCondLst>
                                    <p:cond delay="0"/>
                                  </p:stCondLst>
                                  <p:childTnLst>
                                    <p:set>
                                      <p:cBhvr>
                                        <p:cTn id="85" dur="1" fill="hold">
                                          <p:stCondLst>
                                            <p:cond delay="0"/>
                                          </p:stCondLst>
                                        </p:cTn>
                                        <p:tgtEl>
                                          <p:spTgt spid="142"/>
                                        </p:tgtEl>
                                        <p:attrNameLst>
                                          <p:attrName>style.visibility</p:attrName>
                                        </p:attrNameLst>
                                      </p:cBhvr>
                                      <p:to>
                                        <p:strVal val="visible"/>
                                      </p:to>
                                    </p:set>
                                    <p:animEffect transition="in" filter="strips(upRight)">
                                      <p:cBhvr>
                                        <p:cTn id="86" dur="500"/>
                                        <p:tgtEl>
                                          <p:spTgt spid="142"/>
                                        </p:tgtEl>
                                      </p:cBhvr>
                                    </p:animEffect>
                                  </p:childTnLst>
                                </p:cTn>
                              </p:par>
                            </p:childTnLst>
                          </p:cTn>
                        </p:par>
                        <p:par>
                          <p:cTn id="87" fill="hold">
                            <p:stCondLst>
                              <p:cond delay="1000"/>
                            </p:stCondLst>
                            <p:childTnLst>
                              <p:par>
                                <p:cTn id="88" presetID="18" presetClass="entr" presetSubtype="12" fill="hold" nodeType="afterEffect">
                                  <p:stCondLst>
                                    <p:cond delay="0"/>
                                  </p:stCondLst>
                                  <p:childTnLst>
                                    <p:set>
                                      <p:cBhvr>
                                        <p:cTn id="89" dur="1" fill="hold">
                                          <p:stCondLst>
                                            <p:cond delay="0"/>
                                          </p:stCondLst>
                                        </p:cTn>
                                        <p:tgtEl>
                                          <p:spTgt spid="143"/>
                                        </p:tgtEl>
                                        <p:attrNameLst>
                                          <p:attrName>style.visibility</p:attrName>
                                        </p:attrNameLst>
                                      </p:cBhvr>
                                      <p:to>
                                        <p:strVal val="visible"/>
                                      </p:to>
                                    </p:set>
                                    <p:animEffect transition="in" filter="strips(downLeft)">
                                      <p:cBhvr>
                                        <p:cTn id="90" dur="500"/>
                                        <p:tgtEl>
                                          <p:spTgt spid="143"/>
                                        </p:tgtEl>
                                      </p:cBhvr>
                                    </p:animEffect>
                                  </p:childTnLst>
                                </p:cTn>
                              </p:par>
                            </p:childTnLst>
                          </p:cTn>
                        </p:par>
                        <p:par>
                          <p:cTn id="91" fill="hold">
                            <p:stCondLst>
                              <p:cond delay="1500"/>
                            </p:stCondLst>
                            <p:childTnLst>
                              <p:par>
                                <p:cTn id="92" presetID="17" presetClass="entr" presetSubtype="8" fill="hold" nodeType="afterEffect">
                                  <p:stCondLst>
                                    <p:cond delay="0"/>
                                  </p:stCondLst>
                                  <p:childTnLst>
                                    <p:set>
                                      <p:cBhvr>
                                        <p:cTn id="93" dur="1" fill="hold">
                                          <p:stCondLst>
                                            <p:cond delay="0"/>
                                          </p:stCondLst>
                                        </p:cTn>
                                        <p:tgtEl>
                                          <p:spTgt spid="144"/>
                                        </p:tgtEl>
                                        <p:attrNameLst>
                                          <p:attrName>style.visibility</p:attrName>
                                        </p:attrNameLst>
                                      </p:cBhvr>
                                      <p:to>
                                        <p:strVal val="visible"/>
                                      </p:to>
                                    </p:set>
                                    <p:anim calcmode="lin" valueType="num">
                                      <p:cBhvr>
                                        <p:cTn id="94" dur="500" fill="hold"/>
                                        <p:tgtEl>
                                          <p:spTgt spid="144"/>
                                        </p:tgtEl>
                                        <p:attrNameLst>
                                          <p:attrName>ppt_x</p:attrName>
                                        </p:attrNameLst>
                                      </p:cBhvr>
                                      <p:tavLst>
                                        <p:tav tm="0">
                                          <p:val>
                                            <p:strVal val="#ppt_x-#ppt_w/2"/>
                                          </p:val>
                                        </p:tav>
                                        <p:tav tm="100000">
                                          <p:val>
                                            <p:strVal val="#ppt_x"/>
                                          </p:val>
                                        </p:tav>
                                      </p:tavLst>
                                    </p:anim>
                                    <p:anim calcmode="lin" valueType="num">
                                      <p:cBhvr>
                                        <p:cTn id="95" dur="500" fill="hold"/>
                                        <p:tgtEl>
                                          <p:spTgt spid="144"/>
                                        </p:tgtEl>
                                        <p:attrNameLst>
                                          <p:attrName>ppt_y</p:attrName>
                                        </p:attrNameLst>
                                      </p:cBhvr>
                                      <p:tavLst>
                                        <p:tav tm="0">
                                          <p:val>
                                            <p:strVal val="#ppt_y"/>
                                          </p:val>
                                        </p:tav>
                                        <p:tav tm="100000">
                                          <p:val>
                                            <p:strVal val="#ppt_y"/>
                                          </p:val>
                                        </p:tav>
                                      </p:tavLst>
                                    </p:anim>
                                    <p:anim calcmode="lin" valueType="num">
                                      <p:cBhvr>
                                        <p:cTn id="96" dur="500" fill="hold"/>
                                        <p:tgtEl>
                                          <p:spTgt spid="144"/>
                                        </p:tgtEl>
                                        <p:attrNameLst>
                                          <p:attrName>ppt_w</p:attrName>
                                        </p:attrNameLst>
                                      </p:cBhvr>
                                      <p:tavLst>
                                        <p:tav tm="0">
                                          <p:val>
                                            <p:fltVal val="0"/>
                                          </p:val>
                                        </p:tav>
                                        <p:tav tm="100000">
                                          <p:val>
                                            <p:strVal val="#ppt_w"/>
                                          </p:val>
                                        </p:tav>
                                      </p:tavLst>
                                    </p:anim>
                                    <p:anim calcmode="lin" valueType="num">
                                      <p:cBhvr>
                                        <p:cTn id="97" dur="500" fill="hold"/>
                                        <p:tgtEl>
                                          <p:spTgt spid="144"/>
                                        </p:tgtEl>
                                        <p:attrNameLst>
                                          <p:attrName>ppt_h</p:attrName>
                                        </p:attrNameLst>
                                      </p:cBhvr>
                                      <p:tavLst>
                                        <p:tav tm="0">
                                          <p:val>
                                            <p:strVal val="#ppt_h"/>
                                          </p:val>
                                        </p:tav>
                                        <p:tav tm="100000">
                                          <p:val>
                                            <p:strVal val="#ppt_h"/>
                                          </p:val>
                                        </p:tav>
                                      </p:tavLst>
                                    </p:anim>
                                  </p:childTnLst>
                                </p:cTn>
                              </p:par>
                            </p:childTnLst>
                          </p:cTn>
                        </p:par>
                        <p:par>
                          <p:cTn id="98" fill="hold">
                            <p:stCondLst>
                              <p:cond delay="2000"/>
                            </p:stCondLst>
                            <p:childTnLst>
                              <p:par>
                                <p:cTn id="99" presetID="12" presetClass="entr" presetSubtype="4" fill="hold" nodeType="afterEffect">
                                  <p:stCondLst>
                                    <p:cond delay="0"/>
                                  </p:stCondLst>
                                  <p:childTnLst>
                                    <p:set>
                                      <p:cBhvr>
                                        <p:cTn id="100" dur="1" fill="hold">
                                          <p:stCondLst>
                                            <p:cond delay="0"/>
                                          </p:stCondLst>
                                        </p:cTn>
                                        <p:tgtEl>
                                          <p:spTgt spid="145"/>
                                        </p:tgtEl>
                                        <p:attrNameLst>
                                          <p:attrName>style.visibility</p:attrName>
                                        </p:attrNameLst>
                                      </p:cBhvr>
                                      <p:to>
                                        <p:strVal val="visible"/>
                                      </p:to>
                                    </p:set>
                                    <p:animEffect transition="in" filter="slide(fromBottom)">
                                      <p:cBhvr>
                                        <p:cTn id="101" dur="500"/>
                                        <p:tgtEl>
                                          <p:spTgt spid="145"/>
                                        </p:tgtEl>
                                      </p:cBhvr>
                                    </p:animEffect>
                                  </p:childTnLst>
                                </p:cTn>
                              </p:par>
                            </p:childTnLst>
                          </p:cTn>
                        </p:par>
                      </p:childTnLst>
                    </p:cTn>
                  </p:par>
                  <p:par>
                    <p:cTn id="102" fill="hold">
                      <p:stCondLst>
                        <p:cond delay="indefinite"/>
                      </p:stCondLst>
                      <p:childTnLst>
                        <p:par>
                          <p:cTn id="103" fill="hold">
                            <p:stCondLst>
                              <p:cond delay="0"/>
                            </p:stCondLst>
                            <p:childTnLst>
                              <p:par>
                                <p:cTn id="104" presetID="4" presetClass="entr" presetSubtype="32" fill="hold" grpId="0" nodeType="clickEffect">
                                  <p:stCondLst>
                                    <p:cond delay="0"/>
                                  </p:stCondLst>
                                  <p:childTnLst>
                                    <p:set>
                                      <p:cBhvr>
                                        <p:cTn id="105" dur="1" fill="hold">
                                          <p:stCondLst>
                                            <p:cond delay="0"/>
                                          </p:stCondLst>
                                        </p:cTn>
                                        <p:tgtEl>
                                          <p:spTgt spid="148"/>
                                        </p:tgtEl>
                                        <p:attrNameLst>
                                          <p:attrName>style.visibility</p:attrName>
                                        </p:attrNameLst>
                                      </p:cBhvr>
                                      <p:to>
                                        <p:strVal val="visible"/>
                                      </p:to>
                                    </p:set>
                                    <p:animEffect transition="in" filter="box(out)">
                                      <p:cBhvr>
                                        <p:cTn id="106" dur="500"/>
                                        <p:tgtEl>
                                          <p:spTgt spid="148"/>
                                        </p:tgtEl>
                                      </p:cBhvr>
                                    </p:animEffect>
                                  </p:childTnLst>
                                </p:cTn>
                              </p:par>
                            </p:childTnLst>
                          </p:cTn>
                        </p:par>
                      </p:childTnLst>
                    </p:cTn>
                  </p:par>
                  <p:par>
                    <p:cTn id="107" fill="hold">
                      <p:stCondLst>
                        <p:cond delay="indefinite"/>
                      </p:stCondLst>
                      <p:childTnLst>
                        <p:par>
                          <p:cTn id="108" fill="hold">
                            <p:stCondLst>
                              <p:cond delay="0"/>
                            </p:stCondLst>
                            <p:childTnLst>
                              <p:par>
                                <p:cTn id="109" presetID="12" presetClass="entr" presetSubtype="4" fill="hold" nodeType="clickEffect">
                                  <p:stCondLst>
                                    <p:cond delay="0"/>
                                  </p:stCondLst>
                                  <p:childTnLst>
                                    <p:set>
                                      <p:cBhvr>
                                        <p:cTn id="110" dur="1" fill="hold">
                                          <p:stCondLst>
                                            <p:cond delay="0"/>
                                          </p:stCondLst>
                                        </p:cTn>
                                        <p:tgtEl>
                                          <p:spTgt spid="147"/>
                                        </p:tgtEl>
                                        <p:attrNameLst>
                                          <p:attrName>style.visibility</p:attrName>
                                        </p:attrNameLst>
                                      </p:cBhvr>
                                      <p:to>
                                        <p:strVal val="visible"/>
                                      </p:to>
                                    </p:set>
                                    <p:animEffect transition="in" filter="slide(fromBottom)">
                                      <p:cBhvr>
                                        <p:cTn id="111" dur="500"/>
                                        <p:tgtEl>
                                          <p:spTgt spid="147"/>
                                        </p:tgtEl>
                                      </p:cBhvr>
                                    </p:animEffect>
                                  </p:childTnLst>
                                </p:cTn>
                              </p:par>
                            </p:childTnLst>
                          </p:cTn>
                        </p:par>
                        <p:par>
                          <p:cTn id="112" fill="hold">
                            <p:stCondLst>
                              <p:cond delay="500"/>
                            </p:stCondLst>
                            <p:childTnLst>
                              <p:par>
                                <p:cTn id="113" presetID="12" presetClass="entr" presetSubtype="2" fill="hold" nodeType="afterEffect">
                                  <p:stCondLst>
                                    <p:cond delay="0"/>
                                  </p:stCondLst>
                                  <p:childTnLst>
                                    <p:set>
                                      <p:cBhvr>
                                        <p:cTn id="114" dur="1" fill="hold">
                                          <p:stCondLst>
                                            <p:cond delay="0"/>
                                          </p:stCondLst>
                                        </p:cTn>
                                        <p:tgtEl>
                                          <p:spTgt spid="146"/>
                                        </p:tgtEl>
                                        <p:attrNameLst>
                                          <p:attrName>style.visibility</p:attrName>
                                        </p:attrNameLst>
                                      </p:cBhvr>
                                      <p:to>
                                        <p:strVal val="visible"/>
                                      </p:to>
                                    </p:set>
                                    <p:animEffect transition="in" filter="slide(fromRight)">
                                      <p:cBhvr>
                                        <p:cTn id="115" dur="500"/>
                                        <p:tgtEl>
                                          <p:spTgt spid="146"/>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141">
                                            <p:txEl>
                                              <p:pRg st="0" end="0"/>
                                            </p:txEl>
                                          </p:spTgt>
                                        </p:tgtEl>
                                        <p:attrNameLst>
                                          <p:attrName>style.visibility</p:attrName>
                                        </p:attrNameLst>
                                      </p:cBhvr>
                                      <p:to>
                                        <p:strVal val="visible"/>
                                      </p:to>
                                    </p:set>
                                    <p:animEffect transition="in" filter="fade">
                                      <p:cBhvr>
                                        <p:cTn id="120" dur="500"/>
                                        <p:tgtEl>
                                          <p:spTgt spid="141">
                                            <p:txEl>
                                              <p:pRg st="0" end="0"/>
                                            </p:txEl>
                                          </p:spTgt>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141">
                                            <p:txEl>
                                              <p:pRg st="1" end="1"/>
                                            </p:txEl>
                                          </p:spTgt>
                                        </p:tgtEl>
                                        <p:attrNameLst>
                                          <p:attrName>style.visibility</p:attrName>
                                        </p:attrNameLst>
                                      </p:cBhvr>
                                      <p:to>
                                        <p:strVal val="visible"/>
                                      </p:to>
                                    </p:set>
                                    <p:animEffect transition="in" filter="fade">
                                      <p:cBhvr>
                                        <p:cTn id="125" dur="500"/>
                                        <p:tgtEl>
                                          <p:spTgt spid="141">
                                            <p:txEl>
                                              <p:pRg st="1" end="1"/>
                                            </p:txEl>
                                          </p:spTgt>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141">
                                            <p:txEl>
                                              <p:pRg st="2" end="2"/>
                                            </p:txEl>
                                          </p:spTgt>
                                        </p:tgtEl>
                                        <p:attrNameLst>
                                          <p:attrName>style.visibility</p:attrName>
                                        </p:attrNameLst>
                                      </p:cBhvr>
                                      <p:to>
                                        <p:strVal val="visible"/>
                                      </p:to>
                                    </p:set>
                                    <p:animEffect transition="in" filter="fade">
                                      <p:cBhvr>
                                        <p:cTn id="130" dur="500"/>
                                        <p:tgtEl>
                                          <p:spTgt spid="14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animBg="1" autoUpdateAnimBg="0"/>
      <p:bldP spid="140" grpId="1" animBg="1"/>
      <p:bldP spid="148" grpId="0" animBg="1"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3111512" y="1589"/>
            <a:ext cx="5968976"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集中仲裁：计数器查询方式</a:t>
            </a:r>
          </a:p>
        </p:txBody>
      </p:sp>
      <p:sp>
        <p:nvSpPr>
          <p:cNvPr id="141" name="文本框 140">
            <a:extLst>
              <a:ext uri="{FF2B5EF4-FFF2-40B4-BE49-F238E27FC236}">
                <a16:creationId xmlns:a16="http://schemas.microsoft.com/office/drawing/2014/main" id="{C6F3A575-CE28-4CA7-9DEB-7E64FA027CFA}"/>
              </a:ext>
            </a:extLst>
          </p:cNvPr>
          <p:cNvSpPr txBox="1"/>
          <p:nvPr/>
        </p:nvSpPr>
        <p:spPr>
          <a:xfrm>
            <a:off x="680619" y="5432108"/>
            <a:ext cx="10561721" cy="1292662"/>
          </a:xfrm>
          <a:prstGeom prst="rect">
            <a:avLst/>
          </a:prstGeom>
          <a:noFill/>
        </p:spPr>
        <p:txBody>
          <a:bodyPr wrap="square">
            <a:spAutoFit/>
          </a:bodyPr>
          <a:lstStyle/>
          <a:p>
            <a:r>
              <a:rPr lang="zh-CN" altLang="en-US" sz="2600" dirty="0">
                <a:latin typeface="微软雅黑" panose="020B0503020204020204" pitchFamily="34" charset="-122"/>
                <a:ea typeface="微软雅黑" panose="020B0503020204020204" pitchFamily="34" charset="-122"/>
              </a:rPr>
              <a:t>设备的优先权由计数值决定，计数值为</a:t>
            </a:r>
            <a:r>
              <a:rPr lang="en-US" altLang="zh-CN" sz="2600" dirty="0">
                <a:latin typeface="微软雅黑" panose="020B0503020204020204" pitchFamily="34" charset="-122"/>
                <a:ea typeface="微软雅黑" panose="020B0503020204020204" pitchFamily="34" charset="-122"/>
              </a:rPr>
              <a:t>0</a:t>
            </a:r>
            <a:r>
              <a:rPr lang="zh-CN" altLang="en-US" sz="2600" dirty="0">
                <a:latin typeface="微软雅黑" panose="020B0503020204020204" pitchFamily="34" charset="-122"/>
                <a:ea typeface="微软雅黑" panose="020B0503020204020204" pitchFamily="34" charset="-122"/>
              </a:rPr>
              <a:t>时同链式查询方式；</a:t>
            </a:r>
          </a:p>
          <a:p>
            <a:r>
              <a:rPr lang="zh-CN" altLang="en-US" sz="2600" dirty="0">
                <a:latin typeface="微软雅黑" panose="020B0503020204020204" pitchFamily="34" charset="-122"/>
                <a:ea typeface="微软雅黑" panose="020B0503020204020204" pitchFamily="34" charset="-122"/>
              </a:rPr>
              <a:t>优点：优先权控制灵活，对电路故障没有链式敏感；</a:t>
            </a:r>
          </a:p>
          <a:p>
            <a:r>
              <a:rPr lang="zh-CN" altLang="en-US" sz="2600" dirty="0">
                <a:latin typeface="微软雅黑" panose="020B0503020204020204" pitchFamily="34" charset="-122"/>
                <a:ea typeface="微软雅黑" panose="020B0503020204020204" pitchFamily="34" charset="-122"/>
              </a:rPr>
              <a:t>缺点：硬件成本增加，控制复杂度高。</a:t>
            </a:r>
          </a:p>
        </p:txBody>
      </p:sp>
      <p:grpSp>
        <p:nvGrpSpPr>
          <p:cNvPr id="57" name="Group 2">
            <a:extLst>
              <a:ext uri="{FF2B5EF4-FFF2-40B4-BE49-F238E27FC236}">
                <a16:creationId xmlns:a16="http://schemas.microsoft.com/office/drawing/2014/main" id="{C8B2391A-3E85-4297-A7F9-8D4F7AFDA013}"/>
              </a:ext>
            </a:extLst>
          </p:cNvPr>
          <p:cNvGrpSpPr>
            <a:grpSpLocks/>
          </p:cNvGrpSpPr>
          <p:nvPr/>
        </p:nvGrpSpPr>
        <p:grpSpPr bwMode="auto">
          <a:xfrm>
            <a:off x="703680" y="2957194"/>
            <a:ext cx="685800" cy="762000"/>
            <a:chOff x="1536" y="3888"/>
            <a:chExt cx="432" cy="480"/>
          </a:xfrm>
        </p:grpSpPr>
        <p:sp>
          <p:nvSpPr>
            <p:cNvPr id="58" name="Rectangle 3">
              <a:extLst>
                <a:ext uri="{FF2B5EF4-FFF2-40B4-BE49-F238E27FC236}">
                  <a16:creationId xmlns:a16="http://schemas.microsoft.com/office/drawing/2014/main" id="{3321BC43-E9E4-48BA-B092-B42B607DBB02}"/>
                </a:ext>
              </a:extLst>
            </p:cNvPr>
            <p:cNvSpPr>
              <a:spLocks noChangeArrowheads="1"/>
            </p:cNvSpPr>
            <p:nvPr/>
          </p:nvSpPr>
          <p:spPr bwMode="auto">
            <a:xfrm>
              <a:off x="1536" y="3888"/>
              <a:ext cx="384" cy="480"/>
            </a:xfrm>
            <a:prstGeom prst="rect">
              <a:avLst/>
            </a:prstGeom>
            <a:solidFill>
              <a:srgbClr val="FFFF00"/>
            </a:solidFill>
            <a:ln w="285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spcAft>
                  <a:spcPct val="0"/>
                </a:spcAft>
                <a:buClrTx/>
                <a:buFontTx/>
                <a:buNone/>
              </a:pPr>
              <a:endParaRPr kumimoji="1" lang="zh-CN" altLang="zh-CN" sz="3200">
                <a:solidFill>
                  <a:schemeClr val="hlink"/>
                </a:solidFill>
                <a:latin typeface="Times New Roman" panose="02020603050405020304" pitchFamily="18" charset="0"/>
              </a:endParaRPr>
            </a:p>
          </p:txBody>
        </p:sp>
        <p:sp>
          <p:nvSpPr>
            <p:cNvPr id="59" name="Text Box 4">
              <a:extLst>
                <a:ext uri="{FF2B5EF4-FFF2-40B4-BE49-F238E27FC236}">
                  <a16:creationId xmlns:a16="http://schemas.microsoft.com/office/drawing/2014/main" id="{7594301C-B96F-426C-B702-A7F394238164}"/>
                </a:ext>
              </a:extLst>
            </p:cNvPr>
            <p:cNvSpPr txBox="1">
              <a:spLocks noChangeArrowheads="1"/>
            </p:cNvSpPr>
            <p:nvPr/>
          </p:nvSpPr>
          <p:spPr bwMode="auto">
            <a:xfrm>
              <a:off x="1536" y="3936"/>
              <a:ext cx="432" cy="36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spcAft>
                  <a:spcPct val="0"/>
                </a:spcAft>
                <a:buClrTx/>
                <a:buFontTx/>
                <a:buNone/>
              </a:pPr>
              <a:r>
                <a:rPr kumimoji="1" lang="en-US" altLang="zh-CN" sz="3200">
                  <a:solidFill>
                    <a:schemeClr val="hlink"/>
                  </a:solidFill>
                  <a:latin typeface="Times New Roman" panose="02020603050405020304" pitchFamily="18" charset="0"/>
                </a:rPr>
                <a:t> 0</a:t>
              </a:r>
            </a:p>
          </p:txBody>
        </p:sp>
      </p:grpSp>
      <p:grpSp>
        <p:nvGrpSpPr>
          <p:cNvPr id="60" name="Group 5">
            <a:extLst>
              <a:ext uri="{FF2B5EF4-FFF2-40B4-BE49-F238E27FC236}">
                <a16:creationId xmlns:a16="http://schemas.microsoft.com/office/drawing/2014/main" id="{C85F0AA2-8FD6-4284-9014-655B53839EEC}"/>
              </a:ext>
            </a:extLst>
          </p:cNvPr>
          <p:cNvGrpSpPr>
            <a:grpSpLocks/>
          </p:cNvGrpSpPr>
          <p:nvPr/>
        </p:nvGrpSpPr>
        <p:grpSpPr bwMode="auto">
          <a:xfrm>
            <a:off x="1465680" y="598169"/>
            <a:ext cx="10320338" cy="4645024"/>
            <a:chOff x="816" y="866"/>
            <a:chExt cx="6501" cy="2926"/>
          </a:xfrm>
        </p:grpSpPr>
        <p:sp>
          <p:nvSpPr>
            <p:cNvPr id="76" name="Text Box 21">
              <a:extLst>
                <a:ext uri="{FF2B5EF4-FFF2-40B4-BE49-F238E27FC236}">
                  <a16:creationId xmlns:a16="http://schemas.microsoft.com/office/drawing/2014/main" id="{ADF2453E-78E6-439B-87D3-A6C72A552F9C}"/>
                </a:ext>
              </a:extLst>
            </p:cNvPr>
            <p:cNvSpPr txBox="1">
              <a:spLocks noChangeArrowheads="1"/>
            </p:cNvSpPr>
            <p:nvPr/>
          </p:nvSpPr>
          <p:spPr bwMode="auto">
            <a:xfrm>
              <a:off x="4224" y="1637"/>
              <a:ext cx="892" cy="291"/>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rgbClr val="3333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spcAft>
                  <a:spcPct val="0"/>
                </a:spcAft>
                <a:buClrTx/>
                <a:buFontTx/>
                <a:buNone/>
              </a:pPr>
              <a:r>
                <a:rPr kumimoji="1" lang="zh-CN" altLang="en-US" dirty="0">
                  <a:solidFill>
                    <a:srgbClr val="3333FF"/>
                  </a:solidFill>
                  <a:latin typeface="微软雅黑" panose="020B0503020204020204" pitchFamily="34" charset="-122"/>
                  <a:ea typeface="微软雅黑" panose="020B0503020204020204" pitchFamily="34" charset="-122"/>
                </a:rPr>
                <a:t>设备地址</a:t>
              </a:r>
            </a:p>
          </p:txBody>
        </p:sp>
        <p:sp>
          <p:nvSpPr>
            <p:cNvPr id="61" name="Text Box 6">
              <a:extLst>
                <a:ext uri="{FF2B5EF4-FFF2-40B4-BE49-F238E27FC236}">
                  <a16:creationId xmlns:a16="http://schemas.microsoft.com/office/drawing/2014/main" id="{6AEAFBB5-84D8-4E40-8859-38C6470E762D}"/>
                </a:ext>
              </a:extLst>
            </p:cNvPr>
            <p:cNvSpPr txBox="1">
              <a:spLocks noChangeArrowheads="1"/>
            </p:cNvSpPr>
            <p:nvPr/>
          </p:nvSpPr>
          <p:spPr bwMode="auto">
            <a:xfrm>
              <a:off x="6073" y="1964"/>
              <a:ext cx="1244" cy="756"/>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rgbClr val="3333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spcAft>
                  <a:spcPct val="0"/>
                </a:spcAft>
                <a:buClrTx/>
                <a:buFontTx/>
                <a:buNone/>
              </a:pPr>
              <a:endParaRPr kumimoji="1" lang="en-US" altLang="zh-CN" dirty="0">
                <a:solidFill>
                  <a:srgbClr val="3333FF"/>
                </a:solidFill>
                <a:latin typeface="微软雅黑" panose="020B0503020204020204" pitchFamily="34" charset="-122"/>
                <a:ea typeface="微软雅黑" panose="020B0503020204020204" pitchFamily="34" charset="-122"/>
              </a:endParaRPr>
            </a:p>
            <a:p>
              <a:pPr eaLnBrk="1" hangingPunct="1">
                <a:lnSpc>
                  <a:spcPct val="100000"/>
                </a:lnSpc>
                <a:spcBef>
                  <a:spcPct val="0"/>
                </a:spcBef>
                <a:spcAft>
                  <a:spcPct val="0"/>
                </a:spcAft>
                <a:buClrTx/>
                <a:buFontTx/>
                <a:buNone/>
              </a:pPr>
              <a:r>
                <a:rPr kumimoji="1" lang="en-US" altLang="zh-CN" dirty="0">
                  <a:solidFill>
                    <a:srgbClr val="3333FF"/>
                  </a:solidFill>
                  <a:latin typeface="微软雅黑" panose="020B0503020204020204" pitchFamily="34" charset="-122"/>
                  <a:ea typeface="微软雅黑" panose="020B0503020204020204" pitchFamily="34" charset="-122"/>
                </a:rPr>
                <a:t>BS  -</a:t>
              </a:r>
              <a:r>
                <a:rPr kumimoji="1" lang="zh-CN" altLang="en-US" dirty="0">
                  <a:solidFill>
                    <a:srgbClr val="3333FF"/>
                  </a:solidFill>
                  <a:latin typeface="微软雅黑" panose="020B0503020204020204" pitchFamily="34" charset="-122"/>
                  <a:ea typeface="微软雅黑" panose="020B0503020204020204" pitchFamily="34" charset="-122"/>
                </a:rPr>
                <a:t>总线忙</a:t>
              </a:r>
            </a:p>
            <a:p>
              <a:pPr eaLnBrk="1" hangingPunct="1">
                <a:lnSpc>
                  <a:spcPct val="100000"/>
                </a:lnSpc>
                <a:spcBef>
                  <a:spcPct val="0"/>
                </a:spcBef>
                <a:spcAft>
                  <a:spcPct val="0"/>
                </a:spcAft>
                <a:buClrTx/>
                <a:buFontTx/>
                <a:buNone/>
              </a:pPr>
              <a:r>
                <a:rPr kumimoji="1" lang="en-US" altLang="zh-CN" dirty="0">
                  <a:solidFill>
                    <a:srgbClr val="3333FF"/>
                  </a:solidFill>
                  <a:latin typeface="微软雅黑" panose="020B0503020204020204" pitchFamily="34" charset="-122"/>
                  <a:ea typeface="微软雅黑" panose="020B0503020204020204" pitchFamily="34" charset="-122"/>
                </a:rPr>
                <a:t>BR-</a:t>
              </a:r>
              <a:r>
                <a:rPr kumimoji="1" lang="zh-CN" altLang="en-US" dirty="0">
                  <a:solidFill>
                    <a:srgbClr val="3333FF"/>
                  </a:solidFill>
                  <a:latin typeface="微软雅黑" panose="020B0503020204020204" pitchFamily="34" charset="-122"/>
                  <a:ea typeface="微软雅黑" panose="020B0503020204020204" pitchFamily="34" charset="-122"/>
                </a:rPr>
                <a:t>总线请求</a:t>
              </a:r>
            </a:p>
          </p:txBody>
        </p:sp>
        <p:sp>
          <p:nvSpPr>
            <p:cNvPr id="62" name="Rectangle 7">
              <a:extLst>
                <a:ext uri="{FF2B5EF4-FFF2-40B4-BE49-F238E27FC236}">
                  <a16:creationId xmlns:a16="http://schemas.microsoft.com/office/drawing/2014/main" id="{E7A82338-8491-4455-A7CD-34FCFB2FE461}"/>
                </a:ext>
              </a:extLst>
            </p:cNvPr>
            <p:cNvSpPr>
              <a:spLocks noChangeArrowheads="1"/>
            </p:cNvSpPr>
            <p:nvPr/>
          </p:nvSpPr>
          <p:spPr bwMode="auto">
            <a:xfrm>
              <a:off x="816" y="985"/>
              <a:ext cx="576" cy="2692"/>
            </a:xfrm>
            <a:prstGeom prst="rect">
              <a:avLst/>
            </a:prstGeom>
            <a:noFill/>
            <a:ln w="38100">
              <a:solidFill>
                <a:srgbClr val="3333FF"/>
              </a:solidFill>
              <a:miter lim="800000"/>
              <a:headEnd/>
              <a:tailEnd/>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spcAft>
                  <a:spcPct val="0"/>
                </a:spcAft>
                <a:buClrTx/>
                <a:buFontTx/>
                <a:buNone/>
              </a:pPr>
              <a:r>
                <a:rPr kumimoji="1" lang="zh-CN" altLang="en-US" sz="3200" dirty="0">
                  <a:solidFill>
                    <a:srgbClr val="3333FF"/>
                  </a:solidFill>
                  <a:latin typeface="微软雅黑" panose="020B0503020204020204" pitchFamily="34" charset="-122"/>
                  <a:ea typeface="微软雅黑" panose="020B0503020204020204" pitchFamily="34" charset="-122"/>
                </a:rPr>
                <a:t>总</a:t>
              </a:r>
            </a:p>
            <a:p>
              <a:pPr algn="ctr" eaLnBrk="1" hangingPunct="1">
                <a:lnSpc>
                  <a:spcPct val="100000"/>
                </a:lnSpc>
                <a:spcBef>
                  <a:spcPct val="0"/>
                </a:spcBef>
                <a:spcAft>
                  <a:spcPct val="0"/>
                </a:spcAft>
                <a:buClrTx/>
                <a:buFontTx/>
                <a:buNone/>
              </a:pPr>
              <a:r>
                <a:rPr kumimoji="1" lang="zh-CN" altLang="en-US" sz="3200" dirty="0">
                  <a:solidFill>
                    <a:srgbClr val="3333FF"/>
                  </a:solidFill>
                  <a:latin typeface="微软雅黑" panose="020B0503020204020204" pitchFamily="34" charset="-122"/>
                  <a:ea typeface="微软雅黑" panose="020B0503020204020204" pitchFamily="34" charset="-122"/>
                </a:rPr>
                <a:t>线</a:t>
              </a:r>
            </a:p>
            <a:p>
              <a:pPr algn="ctr" eaLnBrk="1" hangingPunct="1">
                <a:lnSpc>
                  <a:spcPct val="100000"/>
                </a:lnSpc>
                <a:spcBef>
                  <a:spcPct val="0"/>
                </a:spcBef>
                <a:spcAft>
                  <a:spcPct val="0"/>
                </a:spcAft>
                <a:buClrTx/>
                <a:buFontTx/>
                <a:buNone/>
              </a:pPr>
              <a:r>
                <a:rPr kumimoji="1" lang="zh-CN" altLang="en-US" sz="3200" dirty="0">
                  <a:solidFill>
                    <a:srgbClr val="3333FF"/>
                  </a:solidFill>
                  <a:latin typeface="微软雅黑" panose="020B0503020204020204" pitchFamily="34" charset="-122"/>
                  <a:ea typeface="微软雅黑" panose="020B0503020204020204" pitchFamily="34" charset="-122"/>
                </a:rPr>
                <a:t>控</a:t>
              </a:r>
            </a:p>
            <a:p>
              <a:pPr algn="ctr" eaLnBrk="1" hangingPunct="1">
                <a:lnSpc>
                  <a:spcPct val="100000"/>
                </a:lnSpc>
                <a:spcBef>
                  <a:spcPct val="0"/>
                </a:spcBef>
                <a:spcAft>
                  <a:spcPct val="0"/>
                </a:spcAft>
                <a:buClrTx/>
                <a:buFontTx/>
                <a:buNone/>
              </a:pPr>
              <a:r>
                <a:rPr kumimoji="1" lang="zh-CN" altLang="en-US" sz="3200" dirty="0">
                  <a:solidFill>
                    <a:srgbClr val="3333FF"/>
                  </a:solidFill>
                  <a:latin typeface="微软雅黑" panose="020B0503020204020204" pitchFamily="34" charset="-122"/>
                  <a:ea typeface="微软雅黑" panose="020B0503020204020204" pitchFamily="34" charset="-122"/>
                </a:rPr>
                <a:t>制</a:t>
              </a:r>
            </a:p>
            <a:p>
              <a:pPr algn="ctr" eaLnBrk="1" hangingPunct="1">
                <a:lnSpc>
                  <a:spcPct val="100000"/>
                </a:lnSpc>
                <a:spcBef>
                  <a:spcPct val="0"/>
                </a:spcBef>
                <a:spcAft>
                  <a:spcPct val="0"/>
                </a:spcAft>
                <a:buClrTx/>
                <a:buFontTx/>
                <a:buNone/>
              </a:pPr>
              <a:r>
                <a:rPr kumimoji="1" lang="zh-CN" altLang="en-US" sz="3200" dirty="0">
                  <a:solidFill>
                    <a:srgbClr val="3333FF"/>
                  </a:solidFill>
                  <a:latin typeface="微软雅黑" panose="020B0503020204020204" pitchFamily="34" charset="-122"/>
                  <a:ea typeface="微软雅黑" panose="020B0503020204020204" pitchFamily="34" charset="-122"/>
                </a:rPr>
                <a:t>部</a:t>
              </a:r>
            </a:p>
            <a:p>
              <a:pPr algn="ctr" eaLnBrk="1" hangingPunct="1">
                <a:lnSpc>
                  <a:spcPct val="100000"/>
                </a:lnSpc>
                <a:spcBef>
                  <a:spcPct val="0"/>
                </a:spcBef>
                <a:spcAft>
                  <a:spcPct val="0"/>
                </a:spcAft>
                <a:buClrTx/>
                <a:buFontTx/>
                <a:buNone/>
              </a:pPr>
              <a:r>
                <a:rPr kumimoji="1" lang="zh-CN" altLang="en-US" sz="3200" dirty="0">
                  <a:solidFill>
                    <a:srgbClr val="3333FF"/>
                  </a:solidFill>
                  <a:latin typeface="微软雅黑" panose="020B0503020204020204" pitchFamily="34" charset="-122"/>
                  <a:ea typeface="微软雅黑" panose="020B0503020204020204" pitchFamily="34" charset="-122"/>
                </a:rPr>
                <a:t>件</a:t>
              </a:r>
            </a:p>
          </p:txBody>
        </p:sp>
        <p:sp>
          <p:nvSpPr>
            <p:cNvPr id="63" name="Line 8">
              <a:extLst>
                <a:ext uri="{FF2B5EF4-FFF2-40B4-BE49-F238E27FC236}">
                  <a16:creationId xmlns:a16="http://schemas.microsoft.com/office/drawing/2014/main" id="{8A24FB5B-34D8-4F64-9722-1BB9F3F7E47F}"/>
                </a:ext>
              </a:extLst>
            </p:cNvPr>
            <p:cNvSpPr>
              <a:spLocks noChangeShapeType="1"/>
            </p:cNvSpPr>
            <p:nvPr/>
          </p:nvSpPr>
          <p:spPr bwMode="auto">
            <a:xfrm>
              <a:off x="1392" y="1536"/>
              <a:ext cx="4368" cy="0"/>
            </a:xfrm>
            <a:prstGeom prst="line">
              <a:avLst/>
            </a:prstGeom>
            <a:noFill/>
            <a:ln w="38100">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 name="Text Box 9">
              <a:extLst>
                <a:ext uri="{FF2B5EF4-FFF2-40B4-BE49-F238E27FC236}">
                  <a16:creationId xmlns:a16="http://schemas.microsoft.com/office/drawing/2014/main" id="{98E638A2-D39D-4B44-90BE-6596E00CD352}"/>
                </a:ext>
              </a:extLst>
            </p:cNvPr>
            <p:cNvSpPr txBox="1">
              <a:spLocks noChangeArrowheads="1"/>
            </p:cNvSpPr>
            <p:nvPr/>
          </p:nvSpPr>
          <p:spPr bwMode="auto">
            <a:xfrm>
              <a:off x="4608" y="866"/>
              <a:ext cx="698" cy="291"/>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rgbClr val="3333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spcAft>
                  <a:spcPct val="0"/>
                </a:spcAft>
                <a:buClrTx/>
                <a:buFontTx/>
                <a:buNone/>
              </a:pPr>
              <a:r>
                <a:rPr kumimoji="1" lang="zh-CN" altLang="en-US">
                  <a:solidFill>
                    <a:srgbClr val="3333FF"/>
                  </a:solidFill>
                  <a:latin typeface="微软雅黑" panose="020B0503020204020204" pitchFamily="34" charset="-122"/>
                  <a:ea typeface="微软雅黑" panose="020B0503020204020204" pitchFamily="34" charset="-122"/>
                </a:rPr>
                <a:t>数据线</a:t>
              </a:r>
            </a:p>
          </p:txBody>
        </p:sp>
        <p:sp>
          <p:nvSpPr>
            <p:cNvPr id="65" name="Line 10">
              <a:extLst>
                <a:ext uri="{FF2B5EF4-FFF2-40B4-BE49-F238E27FC236}">
                  <a16:creationId xmlns:a16="http://schemas.microsoft.com/office/drawing/2014/main" id="{6ABFC2C1-DD17-414E-962D-49D646CC901F}"/>
                </a:ext>
              </a:extLst>
            </p:cNvPr>
            <p:cNvSpPr>
              <a:spLocks noChangeShapeType="1"/>
            </p:cNvSpPr>
            <p:nvPr/>
          </p:nvSpPr>
          <p:spPr bwMode="auto">
            <a:xfrm>
              <a:off x="1392" y="1920"/>
              <a:ext cx="4368" cy="0"/>
            </a:xfrm>
            <a:prstGeom prst="line">
              <a:avLst/>
            </a:prstGeom>
            <a:noFill/>
            <a:ln w="38100">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6" name="Text Box 11">
              <a:extLst>
                <a:ext uri="{FF2B5EF4-FFF2-40B4-BE49-F238E27FC236}">
                  <a16:creationId xmlns:a16="http://schemas.microsoft.com/office/drawing/2014/main" id="{91D79695-E852-4E85-B5EE-6617BB548DD2}"/>
                </a:ext>
              </a:extLst>
            </p:cNvPr>
            <p:cNvSpPr txBox="1">
              <a:spLocks noChangeArrowheads="1"/>
            </p:cNvSpPr>
            <p:nvPr/>
          </p:nvSpPr>
          <p:spPr bwMode="auto">
            <a:xfrm>
              <a:off x="4608" y="1250"/>
              <a:ext cx="698" cy="291"/>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rgbClr val="3333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spcAft>
                  <a:spcPct val="0"/>
                </a:spcAft>
                <a:buClrTx/>
                <a:buFontTx/>
                <a:buNone/>
              </a:pPr>
              <a:r>
                <a:rPr kumimoji="1" lang="zh-CN" altLang="en-US">
                  <a:solidFill>
                    <a:srgbClr val="3333FF"/>
                  </a:solidFill>
                  <a:latin typeface="微软雅黑" panose="020B0503020204020204" pitchFamily="34" charset="-122"/>
                  <a:ea typeface="微软雅黑" panose="020B0503020204020204" pitchFamily="34" charset="-122"/>
                </a:rPr>
                <a:t>地址线</a:t>
              </a:r>
            </a:p>
          </p:txBody>
        </p:sp>
        <p:sp>
          <p:nvSpPr>
            <p:cNvPr id="67" name="Line 12">
              <a:extLst>
                <a:ext uri="{FF2B5EF4-FFF2-40B4-BE49-F238E27FC236}">
                  <a16:creationId xmlns:a16="http://schemas.microsoft.com/office/drawing/2014/main" id="{F64C58CC-0344-4F34-A916-F341410F532F}"/>
                </a:ext>
              </a:extLst>
            </p:cNvPr>
            <p:cNvSpPr>
              <a:spLocks noChangeShapeType="1"/>
            </p:cNvSpPr>
            <p:nvPr/>
          </p:nvSpPr>
          <p:spPr bwMode="auto">
            <a:xfrm>
              <a:off x="1392" y="2304"/>
              <a:ext cx="4368" cy="0"/>
            </a:xfrm>
            <a:prstGeom prst="line">
              <a:avLst/>
            </a:prstGeom>
            <a:noFill/>
            <a:ln w="38100">
              <a:solidFill>
                <a:srgbClr val="3333FF"/>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8" name="Line 13">
              <a:extLst>
                <a:ext uri="{FF2B5EF4-FFF2-40B4-BE49-F238E27FC236}">
                  <a16:creationId xmlns:a16="http://schemas.microsoft.com/office/drawing/2014/main" id="{9424E8BD-DDC3-472A-921C-56419C9E4455}"/>
                </a:ext>
              </a:extLst>
            </p:cNvPr>
            <p:cNvSpPr>
              <a:spLocks noChangeShapeType="1"/>
            </p:cNvSpPr>
            <p:nvPr/>
          </p:nvSpPr>
          <p:spPr bwMode="auto">
            <a:xfrm>
              <a:off x="1392" y="2688"/>
              <a:ext cx="4368" cy="0"/>
            </a:xfrm>
            <a:prstGeom prst="line">
              <a:avLst/>
            </a:prstGeom>
            <a:noFill/>
            <a:ln w="38100">
              <a:solidFill>
                <a:srgbClr val="3333FF"/>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9" name="Rectangle 14">
              <a:extLst>
                <a:ext uri="{FF2B5EF4-FFF2-40B4-BE49-F238E27FC236}">
                  <a16:creationId xmlns:a16="http://schemas.microsoft.com/office/drawing/2014/main" id="{3820E2C1-0904-40FB-ADF0-7BA8C6D97963}"/>
                </a:ext>
              </a:extLst>
            </p:cNvPr>
            <p:cNvSpPr>
              <a:spLocks noChangeArrowheads="1"/>
            </p:cNvSpPr>
            <p:nvPr/>
          </p:nvSpPr>
          <p:spPr bwMode="auto">
            <a:xfrm>
              <a:off x="1920" y="3264"/>
              <a:ext cx="1056" cy="528"/>
            </a:xfrm>
            <a:prstGeom prst="rect">
              <a:avLst/>
            </a:prstGeom>
            <a:noFill/>
            <a:ln w="38100">
              <a:solidFill>
                <a:srgbClr val="3333FF"/>
              </a:solidFill>
              <a:miter lim="800000"/>
              <a:headEnd/>
              <a:tailEnd/>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spcAft>
                  <a:spcPct val="0"/>
                </a:spcAft>
                <a:buClrTx/>
                <a:buFontTx/>
                <a:buNone/>
              </a:pPr>
              <a:r>
                <a:rPr kumimoji="1" lang="en-US" altLang="zh-CN" dirty="0">
                  <a:solidFill>
                    <a:srgbClr val="3333FF"/>
                  </a:solidFill>
                  <a:latin typeface="Times New Roman" panose="02020603050405020304" pitchFamily="18" charset="0"/>
                </a:rPr>
                <a:t>I/O</a:t>
              </a:r>
              <a:r>
                <a:rPr kumimoji="1" lang="zh-CN" altLang="en-US" dirty="0">
                  <a:solidFill>
                    <a:srgbClr val="3333FF"/>
                  </a:solidFill>
                  <a:latin typeface="Times New Roman" panose="02020603050405020304" pitchFamily="18" charset="0"/>
                </a:rPr>
                <a:t>接口</a:t>
              </a:r>
              <a:r>
                <a:rPr kumimoji="1" lang="en-US" altLang="zh-CN" dirty="0">
                  <a:solidFill>
                    <a:srgbClr val="3333FF"/>
                  </a:solidFill>
                  <a:latin typeface="Times New Roman" panose="02020603050405020304" pitchFamily="18" charset="0"/>
                </a:rPr>
                <a:t>0</a:t>
              </a:r>
            </a:p>
          </p:txBody>
        </p:sp>
        <p:sp>
          <p:nvSpPr>
            <p:cNvPr id="70" name="Text Box 15">
              <a:extLst>
                <a:ext uri="{FF2B5EF4-FFF2-40B4-BE49-F238E27FC236}">
                  <a16:creationId xmlns:a16="http://schemas.microsoft.com/office/drawing/2014/main" id="{11A320CC-BD97-48E3-9349-6905822A0827}"/>
                </a:ext>
              </a:extLst>
            </p:cNvPr>
            <p:cNvSpPr txBox="1">
              <a:spLocks noChangeArrowheads="1"/>
            </p:cNvSpPr>
            <p:nvPr/>
          </p:nvSpPr>
          <p:spPr bwMode="auto">
            <a:xfrm>
              <a:off x="4188" y="3312"/>
              <a:ext cx="372" cy="365"/>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rgbClr val="3333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spcAft>
                  <a:spcPct val="0"/>
                </a:spcAft>
                <a:buClrTx/>
                <a:buFontTx/>
                <a:buNone/>
              </a:pPr>
              <a:r>
                <a:rPr kumimoji="1" lang="en-US" altLang="zh-CN" sz="3200">
                  <a:solidFill>
                    <a:srgbClr val="3333FF"/>
                  </a:solidFill>
                  <a:latin typeface="Times New Roman" panose="02020603050405020304" pitchFamily="18" charset="0"/>
                </a:rPr>
                <a:t>…</a:t>
              </a:r>
            </a:p>
          </p:txBody>
        </p:sp>
        <p:sp>
          <p:nvSpPr>
            <p:cNvPr id="71" name="Text Box 16">
              <a:extLst>
                <a:ext uri="{FF2B5EF4-FFF2-40B4-BE49-F238E27FC236}">
                  <a16:creationId xmlns:a16="http://schemas.microsoft.com/office/drawing/2014/main" id="{D704091E-2EF3-4FE6-84E3-DCC4A362068C}"/>
                </a:ext>
              </a:extLst>
            </p:cNvPr>
            <p:cNvSpPr txBox="1">
              <a:spLocks noChangeArrowheads="1"/>
            </p:cNvSpPr>
            <p:nvPr/>
          </p:nvSpPr>
          <p:spPr bwMode="auto">
            <a:xfrm>
              <a:off x="1626" y="2048"/>
              <a:ext cx="351" cy="288"/>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rgbClr val="3333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spcAft>
                  <a:spcPct val="0"/>
                </a:spcAft>
                <a:buClrTx/>
                <a:buFontTx/>
                <a:buNone/>
              </a:pPr>
              <a:r>
                <a:rPr kumimoji="1" lang="en-US" altLang="zh-CN">
                  <a:solidFill>
                    <a:srgbClr val="3333FF"/>
                  </a:solidFill>
                  <a:latin typeface="Times New Roman" panose="02020603050405020304" pitchFamily="18" charset="0"/>
                </a:rPr>
                <a:t>BS</a:t>
              </a:r>
            </a:p>
          </p:txBody>
        </p:sp>
        <p:sp>
          <p:nvSpPr>
            <p:cNvPr id="72" name="Text Box 17">
              <a:extLst>
                <a:ext uri="{FF2B5EF4-FFF2-40B4-BE49-F238E27FC236}">
                  <a16:creationId xmlns:a16="http://schemas.microsoft.com/office/drawing/2014/main" id="{2D19D105-4932-48DF-AECE-6996340A2BDE}"/>
                </a:ext>
              </a:extLst>
            </p:cNvPr>
            <p:cNvSpPr txBox="1">
              <a:spLocks noChangeArrowheads="1"/>
            </p:cNvSpPr>
            <p:nvPr/>
          </p:nvSpPr>
          <p:spPr bwMode="auto">
            <a:xfrm>
              <a:off x="1637" y="2432"/>
              <a:ext cx="383" cy="288"/>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rgbClr val="3333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spcAft>
                  <a:spcPct val="0"/>
                </a:spcAft>
                <a:buClrTx/>
                <a:buFontTx/>
                <a:buNone/>
              </a:pPr>
              <a:r>
                <a:rPr kumimoji="1" lang="en-US" altLang="zh-CN">
                  <a:solidFill>
                    <a:srgbClr val="3333FF"/>
                  </a:solidFill>
                  <a:latin typeface="Times New Roman" panose="02020603050405020304" pitchFamily="18" charset="0"/>
                </a:rPr>
                <a:t>BR</a:t>
              </a:r>
            </a:p>
          </p:txBody>
        </p:sp>
        <p:sp>
          <p:nvSpPr>
            <p:cNvPr id="73" name="Rectangle 18">
              <a:extLst>
                <a:ext uri="{FF2B5EF4-FFF2-40B4-BE49-F238E27FC236}">
                  <a16:creationId xmlns:a16="http://schemas.microsoft.com/office/drawing/2014/main" id="{39098252-2BBF-453F-9A58-1222033D8789}"/>
                </a:ext>
              </a:extLst>
            </p:cNvPr>
            <p:cNvSpPr>
              <a:spLocks noChangeArrowheads="1"/>
            </p:cNvSpPr>
            <p:nvPr/>
          </p:nvSpPr>
          <p:spPr bwMode="auto">
            <a:xfrm>
              <a:off x="3120" y="3264"/>
              <a:ext cx="1056" cy="528"/>
            </a:xfrm>
            <a:prstGeom prst="rect">
              <a:avLst/>
            </a:prstGeom>
            <a:noFill/>
            <a:ln w="38100">
              <a:solidFill>
                <a:srgbClr val="3333FF"/>
              </a:solidFill>
              <a:miter lim="800000"/>
              <a:headEnd/>
              <a:tailEnd/>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spcAft>
                  <a:spcPct val="0"/>
                </a:spcAft>
                <a:buClrTx/>
                <a:buFontTx/>
                <a:buNone/>
              </a:pPr>
              <a:r>
                <a:rPr kumimoji="1" lang="en-US" altLang="zh-CN">
                  <a:solidFill>
                    <a:srgbClr val="3333FF"/>
                  </a:solidFill>
                  <a:latin typeface="Times New Roman" panose="02020603050405020304" pitchFamily="18" charset="0"/>
                </a:rPr>
                <a:t>I/O</a:t>
              </a:r>
              <a:r>
                <a:rPr kumimoji="1" lang="zh-CN" altLang="en-US">
                  <a:solidFill>
                    <a:srgbClr val="3333FF"/>
                  </a:solidFill>
                  <a:latin typeface="Times New Roman" panose="02020603050405020304" pitchFamily="18" charset="0"/>
                </a:rPr>
                <a:t>接口</a:t>
              </a:r>
              <a:r>
                <a:rPr kumimoji="1" lang="en-US" altLang="zh-CN">
                  <a:solidFill>
                    <a:srgbClr val="3333FF"/>
                  </a:solidFill>
                  <a:latin typeface="Times New Roman" panose="02020603050405020304" pitchFamily="18" charset="0"/>
                </a:rPr>
                <a:t>1</a:t>
              </a:r>
            </a:p>
          </p:txBody>
        </p:sp>
        <p:sp>
          <p:nvSpPr>
            <p:cNvPr id="74" name="Rectangle 19">
              <a:extLst>
                <a:ext uri="{FF2B5EF4-FFF2-40B4-BE49-F238E27FC236}">
                  <a16:creationId xmlns:a16="http://schemas.microsoft.com/office/drawing/2014/main" id="{59879AE2-8ABB-4FA2-817B-9A89C98C0522}"/>
                </a:ext>
              </a:extLst>
            </p:cNvPr>
            <p:cNvSpPr>
              <a:spLocks noChangeArrowheads="1"/>
            </p:cNvSpPr>
            <p:nvPr/>
          </p:nvSpPr>
          <p:spPr bwMode="auto">
            <a:xfrm>
              <a:off x="4512" y="3264"/>
              <a:ext cx="1056" cy="528"/>
            </a:xfrm>
            <a:prstGeom prst="rect">
              <a:avLst/>
            </a:prstGeom>
            <a:noFill/>
            <a:ln w="38100">
              <a:solidFill>
                <a:srgbClr val="3333FF"/>
              </a:solidFill>
              <a:miter lim="800000"/>
              <a:headEnd/>
              <a:tailEnd/>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spcAft>
                  <a:spcPct val="0"/>
                </a:spcAft>
                <a:buClrTx/>
                <a:buFontTx/>
                <a:buNone/>
              </a:pPr>
              <a:r>
                <a:rPr kumimoji="1" lang="en-US" altLang="zh-CN">
                  <a:solidFill>
                    <a:srgbClr val="3333FF"/>
                  </a:solidFill>
                  <a:latin typeface="Times New Roman" panose="02020603050405020304" pitchFamily="18" charset="0"/>
                </a:rPr>
                <a:t>I/O</a:t>
              </a:r>
              <a:r>
                <a:rPr kumimoji="1" lang="zh-CN" altLang="en-US">
                  <a:solidFill>
                    <a:srgbClr val="3333FF"/>
                  </a:solidFill>
                  <a:latin typeface="Times New Roman" panose="02020603050405020304" pitchFamily="18" charset="0"/>
                </a:rPr>
                <a:t>接口</a:t>
              </a:r>
              <a:r>
                <a:rPr kumimoji="1" lang="en-US" altLang="zh-CN" i="1">
                  <a:solidFill>
                    <a:srgbClr val="3333FF"/>
                  </a:solidFill>
                  <a:latin typeface="Times New Roman" panose="02020603050405020304" pitchFamily="18" charset="0"/>
                </a:rPr>
                <a:t>n</a:t>
              </a:r>
            </a:p>
          </p:txBody>
        </p:sp>
        <p:sp>
          <p:nvSpPr>
            <p:cNvPr id="75" name="Line 20">
              <a:extLst>
                <a:ext uri="{FF2B5EF4-FFF2-40B4-BE49-F238E27FC236}">
                  <a16:creationId xmlns:a16="http://schemas.microsoft.com/office/drawing/2014/main" id="{C597A8A4-57B9-477C-A1C6-F3EBD6B8C29E}"/>
                </a:ext>
              </a:extLst>
            </p:cNvPr>
            <p:cNvSpPr>
              <a:spLocks noChangeShapeType="1"/>
            </p:cNvSpPr>
            <p:nvPr/>
          </p:nvSpPr>
          <p:spPr bwMode="auto">
            <a:xfrm>
              <a:off x="1392" y="1152"/>
              <a:ext cx="4368" cy="0"/>
            </a:xfrm>
            <a:prstGeom prst="line">
              <a:avLst/>
            </a:prstGeom>
            <a:noFill/>
            <a:ln w="38100">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 name="Line 22">
              <a:extLst>
                <a:ext uri="{FF2B5EF4-FFF2-40B4-BE49-F238E27FC236}">
                  <a16:creationId xmlns:a16="http://schemas.microsoft.com/office/drawing/2014/main" id="{9EF4FEB2-EB4D-43B2-8F89-26A887C7ABA3}"/>
                </a:ext>
              </a:extLst>
            </p:cNvPr>
            <p:cNvSpPr>
              <a:spLocks noChangeShapeType="1"/>
            </p:cNvSpPr>
            <p:nvPr/>
          </p:nvSpPr>
          <p:spPr bwMode="auto">
            <a:xfrm flipV="1">
              <a:off x="2064" y="2688"/>
              <a:ext cx="0" cy="576"/>
            </a:xfrm>
            <a:prstGeom prst="line">
              <a:avLst/>
            </a:prstGeom>
            <a:noFill/>
            <a:ln w="38100">
              <a:solidFill>
                <a:srgbClr val="3333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8" name="Line 23">
              <a:extLst>
                <a:ext uri="{FF2B5EF4-FFF2-40B4-BE49-F238E27FC236}">
                  <a16:creationId xmlns:a16="http://schemas.microsoft.com/office/drawing/2014/main" id="{65340383-FC68-4ABB-B8C1-986215D76A7C}"/>
                </a:ext>
              </a:extLst>
            </p:cNvPr>
            <p:cNvSpPr>
              <a:spLocks noChangeShapeType="1"/>
            </p:cNvSpPr>
            <p:nvPr/>
          </p:nvSpPr>
          <p:spPr bwMode="auto">
            <a:xfrm flipV="1">
              <a:off x="2256" y="2304"/>
              <a:ext cx="0" cy="960"/>
            </a:xfrm>
            <a:prstGeom prst="line">
              <a:avLst/>
            </a:prstGeom>
            <a:noFill/>
            <a:ln w="38100">
              <a:solidFill>
                <a:srgbClr val="3333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9" name="Line 24">
              <a:extLst>
                <a:ext uri="{FF2B5EF4-FFF2-40B4-BE49-F238E27FC236}">
                  <a16:creationId xmlns:a16="http://schemas.microsoft.com/office/drawing/2014/main" id="{6F138B3A-97F2-423B-A611-25F1C60FCB7A}"/>
                </a:ext>
              </a:extLst>
            </p:cNvPr>
            <p:cNvSpPr>
              <a:spLocks noChangeShapeType="1"/>
            </p:cNvSpPr>
            <p:nvPr/>
          </p:nvSpPr>
          <p:spPr bwMode="auto">
            <a:xfrm>
              <a:off x="2448" y="1920"/>
              <a:ext cx="0" cy="1344"/>
            </a:xfrm>
            <a:prstGeom prst="line">
              <a:avLst/>
            </a:prstGeom>
            <a:noFill/>
            <a:ln w="38100">
              <a:solidFill>
                <a:srgbClr val="3333FF"/>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0" name="Line 25">
              <a:extLst>
                <a:ext uri="{FF2B5EF4-FFF2-40B4-BE49-F238E27FC236}">
                  <a16:creationId xmlns:a16="http://schemas.microsoft.com/office/drawing/2014/main" id="{54E33BD4-BAD2-4601-B990-0D73E3C7DE5C}"/>
                </a:ext>
              </a:extLst>
            </p:cNvPr>
            <p:cNvSpPr>
              <a:spLocks noChangeShapeType="1"/>
            </p:cNvSpPr>
            <p:nvPr/>
          </p:nvSpPr>
          <p:spPr bwMode="auto">
            <a:xfrm>
              <a:off x="2640" y="1536"/>
              <a:ext cx="0" cy="1728"/>
            </a:xfrm>
            <a:prstGeom prst="line">
              <a:avLst/>
            </a:prstGeom>
            <a:noFill/>
            <a:ln w="38100">
              <a:solidFill>
                <a:srgbClr val="3333FF"/>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1" name="Line 26">
              <a:extLst>
                <a:ext uri="{FF2B5EF4-FFF2-40B4-BE49-F238E27FC236}">
                  <a16:creationId xmlns:a16="http://schemas.microsoft.com/office/drawing/2014/main" id="{E3A2AB6C-0633-4CE5-8A7E-D51A4E2AAC07}"/>
                </a:ext>
              </a:extLst>
            </p:cNvPr>
            <p:cNvSpPr>
              <a:spLocks noChangeShapeType="1"/>
            </p:cNvSpPr>
            <p:nvPr/>
          </p:nvSpPr>
          <p:spPr bwMode="auto">
            <a:xfrm>
              <a:off x="2832" y="1152"/>
              <a:ext cx="0" cy="2112"/>
            </a:xfrm>
            <a:prstGeom prst="line">
              <a:avLst/>
            </a:prstGeom>
            <a:noFill/>
            <a:ln w="38100">
              <a:solidFill>
                <a:srgbClr val="3333FF"/>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2" name="Line 27">
              <a:extLst>
                <a:ext uri="{FF2B5EF4-FFF2-40B4-BE49-F238E27FC236}">
                  <a16:creationId xmlns:a16="http://schemas.microsoft.com/office/drawing/2014/main" id="{A3BE5787-CE44-44E6-AF87-2253EAC09CF1}"/>
                </a:ext>
              </a:extLst>
            </p:cNvPr>
            <p:cNvSpPr>
              <a:spLocks noChangeShapeType="1"/>
            </p:cNvSpPr>
            <p:nvPr/>
          </p:nvSpPr>
          <p:spPr bwMode="auto">
            <a:xfrm flipV="1">
              <a:off x="3264" y="2688"/>
              <a:ext cx="0" cy="576"/>
            </a:xfrm>
            <a:prstGeom prst="line">
              <a:avLst/>
            </a:prstGeom>
            <a:noFill/>
            <a:ln w="38100">
              <a:solidFill>
                <a:srgbClr val="3333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3" name="Line 28">
              <a:extLst>
                <a:ext uri="{FF2B5EF4-FFF2-40B4-BE49-F238E27FC236}">
                  <a16:creationId xmlns:a16="http://schemas.microsoft.com/office/drawing/2014/main" id="{2FE158E3-9C63-49A6-A04F-5BBD3E42A1A2}"/>
                </a:ext>
              </a:extLst>
            </p:cNvPr>
            <p:cNvSpPr>
              <a:spLocks noChangeShapeType="1"/>
            </p:cNvSpPr>
            <p:nvPr/>
          </p:nvSpPr>
          <p:spPr bwMode="auto">
            <a:xfrm flipV="1">
              <a:off x="3456" y="2304"/>
              <a:ext cx="0" cy="960"/>
            </a:xfrm>
            <a:prstGeom prst="line">
              <a:avLst/>
            </a:prstGeom>
            <a:noFill/>
            <a:ln w="38100">
              <a:solidFill>
                <a:srgbClr val="3333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4" name="Line 29">
              <a:extLst>
                <a:ext uri="{FF2B5EF4-FFF2-40B4-BE49-F238E27FC236}">
                  <a16:creationId xmlns:a16="http://schemas.microsoft.com/office/drawing/2014/main" id="{E50E1A08-8153-4C41-B0CB-602EC77DF412}"/>
                </a:ext>
              </a:extLst>
            </p:cNvPr>
            <p:cNvSpPr>
              <a:spLocks noChangeShapeType="1"/>
            </p:cNvSpPr>
            <p:nvPr/>
          </p:nvSpPr>
          <p:spPr bwMode="auto">
            <a:xfrm>
              <a:off x="3648" y="1920"/>
              <a:ext cx="0" cy="1344"/>
            </a:xfrm>
            <a:prstGeom prst="line">
              <a:avLst/>
            </a:prstGeom>
            <a:noFill/>
            <a:ln w="38100">
              <a:solidFill>
                <a:srgbClr val="3333FF"/>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5" name="Line 30">
              <a:extLst>
                <a:ext uri="{FF2B5EF4-FFF2-40B4-BE49-F238E27FC236}">
                  <a16:creationId xmlns:a16="http://schemas.microsoft.com/office/drawing/2014/main" id="{FAB1BDB8-E6AB-4B22-A761-F266DA949A91}"/>
                </a:ext>
              </a:extLst>
            </p:cNvPr>
            <p:cNvSpPr>
              <a:spLocks noChangeShapeType="1"/>
            </p:cNvSpPr>
            <p:nvPr/>
          </p:nvSpPr>
          <p:spPr bwMode="auto">
            <a:xfrm>
              <a:off x="3840" y="1536"/>
              <a:ext cx="0" cy="1728"/>
            </a:xfrm>
            <a:prstGeom prst="line">
              <a:avLst/>
            </a:prstGeom>
            <a:noFill/>
            <a:ln w="38100">
              <a:solidFill>
                <a:srgbClr val="3333FF"/>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6" name="Line 31">
              <a:extLst>
                <a:ext uri="{FF2B5EF4-FFF2-40B4-BE49-F238E27FC236}">
                  <a16:creationId xmlns:a16="http://schemas.microsoft.com/office/drawing/2014/main" id="{64B840F6-65FD-4659-9480-A577597F0EF8}"/>
                </a:ext>
              </a:extLst>
            </p:cNvPr>
            <p:cNvSpPr>
              <a:spLocks noChangeShapeType="1"/>
            </p:cNvSpPr>
            <p:nvPr/>
          </p:nvSpPr>
          <p:spPr bwMode="auto">
            <a:xfrm>
              <a:off x="4032" y="1152"/>
              <a:ext cx="0" cy="2112"/>
            </a:xfrm>
            <a:prstGeom prst="line">
              <a:avLst/>
            </a:prstGeom>
            <a:noFill/>
            <a:ln w="38100">
              <a:solidFill>
                <a:srgbClr val="3333FF"/>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7" name="Line 32">
              <a:extLst>
                <a:ext uri="{FF2B5EF4-FFF2-40B4-BE49-F238E27FC236}">
                  <a16:creationId xmlns:a16="http://schemas.microsoft.com/office/drawing/2014/main" id="{5EDCC9B6-D89F-47CB-B926-247FB8F28941}"/>
                </a:ext>
              </a:extLst>
            </p:cNvPr>
            <p:cNvSpPr>
              <a:spLocks noChangeShapeType="1"/>
            </p:cNvSpPr>
            <p:nvPr/>
          </p:nvSpPr>
          <p:spPr bwMode="auto">
            <a:xfrm flipV="1">
              <a:off x="4608" y="2688"/>
              <a:ext cx="0" cy="576"/>
            </a:xfrm>
            <a:prstGeom prst="line">
              <a:avLst/>
            </a:prstGeom>
            <a:noFill/>
            <a:ln w="38100">
              <a:solidFill>
                <a:srgbClr val="3333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2" name="Line 33">
              <a:extLst>
                <a:ext uri="{FF2B5EF4-FFF2-40B4-BE49-F238E27FC236}">
                  <a16:creationId xmlns:a16="http://schemas.microsoft.com/office/drawing/2014/main" id="{6A618406-83A7-4DA1-8B5E-2BEC9716DC46}"/>
                </a:ext>
              </a:extLst>
            </p:cNvPr>
            <p:cNvSpPr>
              <a:spLocks noChangeShapeType="1"/>
            </p:cNvSpPr>
            <p:nvPr/>
          </p:nvSpPr>
          <p:spPr bwMode="auto">
            <a:xfrm flipV="1">
              <a:off x="4800" y="2304"/>
              <a:ext cx="0" cy="960"/>
            </a:xfrm>
            <a:prstGeom prst="line">
              <a:avLst/>
            </a:prstGeom>
            <a:noFill/>
            <a:ln w="38100">
              <a:solidFill>
                <a:srgbClr val="3333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3" name="Line 34">
              <a:extLst>
                <a:ext uri="{FF2B5EF4-FFF2-40B4-BE49-F238E27FC236}">
                  <a16:creationId xmlns:a16="http://schemas.microsoft.com/office/drawing/2014/main" id="{415F5A04-DA08-4E11-847C-06619A56524E}"/>
                </a:ext>
              </a:extLst>
            </p:cNvPr>
            <p:cNvSpPr>
              <a:spLocks noChangeShapeType="1"/>
            </p:cNvSpPr>
            <p:nvPr/>
          </p:nvSpPr>
          <p:spPr bwMode="auto">
            <a:xfrm>
              <a:off x="4992" y="1920"/>
              <a:ext cx="0" cy="1344"/>
            </a:xfrm>
            <a:prstGeom prst="line">
              <a:avLst/>
            </a:prstGeom>
            <a:noFill/>
            <a:ln w="38100">
              <a:solidFill>
                <a:srgbClr val="3333FF"/>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4" name="Line 35">
              <a:extLst>
                <a:ext uri="{FF2B5EF4-FFF2-40B4-BE49-F238E27FC236}">
                  <a16:creationId xmlns:a16="http://schemas.microsoft.com/office/drawing/2014/main" id="{5D60D509-18D8-4E70-B243-AD7B4FE5F5B6}"/>
                </a:ext>
              </a:extLst>
            </p:cNvPr>
            <p:cNvSpPr>
              <a:spLocks noChangeShapeType="1"/>
            </p:cNvSpPr>
            <p:nvPr/>
          </p:nvSpPr>
          <p:spPr bwMode="auto">
            <a:xfrm>
              <a:off x="5184" y="1536"/>
              <a:ext cx="0" cy="1728"/>
            </a:xfrm>
            <a:prstGeom prst="line">
              <a:avLst/>
            </a:prstGeom>
            <a:noFill/>
            <a:ln w="38100">
              <a:solidFill>
                <a:srgbClr val="3333FF"/>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5" name="Line 36">
              <a:extLst>
                <a:ext uri="{FF2B5EF4-FFF2-40B4-BE49-F238E27FC236}">
                  <a16:creationId xmlns:a16="http://schemas.microsoft.com/office/drawing/2014/main" id="{4E8B736D-32EE-4609-AA7C-10942130527B}"/>
                </a:ext>
              </a:extLst>
            </p:cNvPr>
            <p:cNvSpPr>
              <a:spLocks noChangeShapeType="1"/>
            </p:cNvSpPr>
            <p:nvPr/>
          </p:nvSpPr>
          <p:spPr bwMode="auto">
            <a:xfrm>
              <a:off x="5376" y="1152"/>
              <a:ext cx="0" cy="2112"/>
            </a:xfrm>
            <a:prstGeom prst="line">
              <a:avLst/>
            </a:prstGeom>
            <a:noFill/>
            <a:ln w="38100">
              <a:solidFill>
                <a:srgbClr val="3333FF"/>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46" name="Group 38">
            <a:extLst>
              <a:ext uri="{FF2B5EF4-FFF2-40B4-BE49-F238E27FC236}">
                <a16:creationId xmlns:a16="http://schemas.microsoft.com/office/drawing/2014/main" id="{B6D83673-8509-490D-82E2-207861EF2402}"/>
              </a:ext>
            </a:extLst>
          </p:cNvPr>
          <p:cNvGrpSpPr>
            <a:grpSpLocks/>
          </p:cNvGrpSpPr>
          <p:nvPr/>
        </p:nvGrpSpPr>
        <p:grpSpPr bwMode="auto">
          <a:xfrm>
            <a:off x="2380080" y="2271394"/>
            <a:ext cx="6934200" cy="2133600"/>
            <a:chOff x="1680" y="2160"/>
            <a:chExt cx="4368" cy="1344"/>
          </a:xfrm>
        </p:grpSpPr>
        <p:grpSp>
          <p:nvGrpSpPr>
            <p:cNvPr id="147" name="Group 39">
              <a:extLst>
                <a:ext uri="{FF2B5EF4-FFF2-40B4-BE49-F238E27FC236}">
                  <a16:creationId xmlns:a16="http://schemas.microsoft.com/office/drawing/2014/main" id="{86096C2A-CADD-4680-88F9-D61023EB026F}"/>
                </a:ext>
              </a:extLst>
            </p:cNvPr>
            <p:cNvGrpSpPr>
              <a:grpSpLocks/>
            </p:cNvGrpSpPr>
            <p:nvPr/>
          </p:nvGrpSpPr>
          <p:grpSpPr bwMode="auto">
            <a:xfrm>
              <a:off x="2736" y="2160"/>
              <a:ext cx="2544" cy="1344"/>
              <a:chOff x="2736" y="2160"/>
              <a:chExt cx="2544" cy="1344"/>
            </a:xfrm>
          </p:grpSpPr>
          <p:sp>
            <p:nvSpPr>
              <p:cNvPr id="149" name="Line 40">
                <a:extLst>
                  <a:ext uri="{FF2B5EF4-FFF2-40B4-BE49-F238E27FC236}">
                    <a16:creationId xmlns:a16="http://schemas.microsoft.com/office/drawing/2014/main" id="{5FBD5FDD-E036-460A-A2C8-A780AAF612C4}"/>
                  </a:ext>
                </a:extLst>
              </p:cNvPr>
              <p:cNvSpPr>
                <a:spLocks noChangeShapeType="1"/>
              </p:cNvSpPr>
              <p:nvPr/>
            </p:nvSpPr>
            <p:spPr bwMode="auto">
              <a:xfrm>
                <a:off x="2736" y="2160"/>
                <a:ext cx="0" cy="1344"/>
              </a:xfrm>
              <a:prstGeom prst="line">
                <a:avLst/>
              </a:prstGeom>
              <a:noFill/>
              <a:ln w="76200">
                <a:solidFill>
                  <a:schemeClr val="hlink"/>
                </a:solidFill>
                <a:round/>
                <a:headEnd type="oval"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0" name="Line 41">
                <a:extLst>
                  <a:ext uri="{FF2B5EF4-FFF2-40B4-BE49-F238E27FC236}">
                    <a16:creationId xmlns:a16="http://schemas.microsoft.com/office/drawing/2014/main" id="{8FA50197-FA09-463C-AED0-492BA684EEFE}"/>
                  </a:ext>
                </a:extLst>
              </p:cNvPr>
              <p:cNvSpPr>
                <a:spLocks noChangeShapeType="1"/>
              </p:cNvSpPr>
              <p:nvPr/>
            </p:nvSpPr>
            <p:spPr bwMode="auto">
              <a:xfrm>
                <a:off x="3936" y="2160"/>
                <a:ext cx="0" cy="1344"/>
              </a:xfrm>
              <a:prstGeom prst="line">
                <a:avLst/>
              </a:prstGeom>
              <a:noFill/>
              <a:ln w="76200">
                <a:solidFill>
                  <a:schemeClr val="hlink"/>
                </a:solidFill>
                <a:round/>
                <a:headEnd type="oval"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1" name="Line 42">
                <a:extLst>
                  <a:ext uri="{FF2B5EF4-FFF2-40B4-BE49-F238E27FC236}">
                    <a16:creationId xmlns:a16="http://schemas.microsoft.com/office/drawing/2014/main" id="{D7404290-58DF-43B8-8695-D6D17291EB32}"/>
                  </a:ext>
                </a:extLst>
              </p:cNvPr>
              <p:cNvSpPr>
                <a:spLocks noChangeShapeType="1"/>
              </p:cNvSpPr>
              <p:nvPr/>
            </p:nvSpPr>
            <p:spPr bwMode="auto">
              <a:xfrm>
                <a:off x="5280" y="2160"/>
                <a:ext cx="0" cy="1344"/>
              </a:xfrm>
              <a:prstGeom prst="line">
                <a:avLst/>
              </a:prstGeom>
              <a:noFill/>
              <a:ln w="76200">
                <a:solidFill>
                  <a:schemeClr val="hlink"/>
                </a:solidFill>
                <a:round/>
                <a:headEnd type="oval"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48" name="Line 43">
              <a:extLst>
                <a:ext uri="{FF2B5EF4-FFF2-40B4-BE49-F238E27FC236}">
                  <a16:creationId xmlns:a16="http://schemas.microsoft.com/office/drawing/2014/main" id="{BAB1B6A1-DD1C-43B0-A048-E1CA1EFDB963}"/>
                </a:ext>
              </a:extLst>
            </p:cNvPr>
            <p:cNvSpPr>
              <a:spLocks noChangeShapeType="1"/>
            </p:cNvSpPr>
            <p:nvPr/>
          </p:nvSpPr>
          <p:spPr bwMode="auto">
            <a:xfrm>
              <a:off x="1680" y="2160"/>
              <a:ext cx="4368"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52" name="Group 44">
            <a:extLst>
              <a:ext uri="{FF2B5EF4-FFF2-40B4-BE49-F238E27FC236}">
                <a16:creationId xmlns:a16="http://schemas.microsoft.com/office/drawing/2014/main" id="{A622A097-BE2D-49A9-B638-C08E9889696E}"/>
              </a:ext>
            </a:extLst>
          </p:cNvPr>
          <p:cNvGrpSpPr>
            <a:grpSpLocks/>
          </p:cNvGrpSpPr>
          <p:nvPr/>
        </p:nvGrpSpPr>
        <p:grpSpPr bwMode="auto">
          <a:xfrm>
            <a:off x="2380080" y="2271394"/>
            <a:ext cx="6934200" cy="2133600"/>
            <a:chOff x="1392" y="1920"/>
            <a:chExt cx="4368" cy="1344"/>
          </a:xfrm>
        </p:grpSpPr>
        <p:grpSp>
          <p:nvGrpSpPr>
            <p:cNvPr id="153" name="Group 45">
              <a:extLst>
                <a:ext uri="{FF2B5EF4-FFF2-40B4-BE49-F238E27FC236}">
                  <a16:creationId xmlns:a16="http://schemas.microsoft.com/office/drawing/2014/main" id="{F3F7B3D0-AA53-4CAB-8482-513F8BB97F5A}"/>
                </a:ext>
              </a:extLst>
            </p:cNvPr>
            <p:cNvGrpSpPr>
              <a:grpSpLocks/>
            </p:cNvGrpSpPr>
            <p:nvPr/>
          </p:nvGrpSpPr>
          <p:grpSpPr bwMode="auto">
            <a:xfrm>
              <a:off x="2448" y="1920"/>
              <a:ext cx="2544" cy="1344"/>
              <a:chOff x="2448" y="1920"/>
              <a:chExt cx="2544" cy="1344"/>
            </a:xfrm>
          </p:grpSpPr>
          <p:sp>
            <p:nvSpPr>
              <p:cNvPr id="155" name="Line 46">
                <a:extLst>
                  <a:ext uri="{FF2B5EF4-FFF2-40B4-BE49-F238E27FC236}">
                    <a16:creationId xmlns:a16="http://schemas.microsoft.com/office/drawing/2014/main" id="{CF34BE72-5723-43EB-9CE9-111ECA655E3E}"/>
                  </a:ext>
                </a:extLst>
              </p:cNvPr>
              <p:cNvSpPr>
                <a:spLocks noChangeShapeType="1"/>
              </p:cNvSpPr>
              <p:nvPr/>
            </p:nvSpPr>
            <p:spPr bwMode="auto">
              <a:xfrm>
                <a:off x="2448" y="1920"/>
                <a:ext cx="0" cy="1344"/>
              </a:xfrm>
              <a:prstGeom prst="line">
                <a:avLst/>
              </a:prstGeom>
              <a:noFill/>
              <a:ln w="76200">
                <a:solidFill>
                  <a:srgbClr val="FF0000"/>
                </a:solidFill>
                <a:round/>
                <a:headEnd type="oval"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6" name="Line 47">
                <a:extLst>
                  <a:ext uri="{FF2B5EF4-FFF2-40B4-BE49-F238E27FC236}">
                    <a16:creationId xmlns:a16="http://schemas.microsoft.com/office/drawing/2014/main" id="{A8493D65-A13E-4A9B-BFE2-1515CEEAC27A}"/>
                  </a:ext>
                </a:extLst>
              </p:cNvPr>
              <p:cNvSpPr>
                <a:spLocks noChangeShapeType="1"/>
              </p:cNvSpPr>
              <p:nvPr/>
            </p:nvSpPr>
            <p:spPr bwMode="auto">
              <a:xfrm>
                <a:off x="3648" y="1920"/>
                <a:ext cx="0" cy="1344"/>
              </a:xfrm>
              <a:prstGeom prst="line">
                <a:avLst/>
              </a:prstGeom>
              <a:noFill/>
              <a:ln w="76200">
                <a:solidFill>
                  <a:srgbClr val="FF0000"/>
                </a:solidFill>
                <a:round/>
                <a:headEnd type="oval"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7" name="Line 48">
                <a:extLst>
                  <a:ext uri="{FF2B5EF4-FFF2-40B4-BE49-F238E27FC236}">
                    <a16:creationId xmlns:a16="http://schemas.microsoft.com/office/drawing/2014/main" id="{E9486ABE-7F00-499E-8851-8E697544E582}"/>
                  </a:ext>
                </a:extLst>
              </p:cNvPr>
              <p:cNvSpPr>
                <a:spLocks noChangeShapeType="1"/>
              </p:cNvSpPr>
              <p:nvPr/>
            </p:nvSpPr>
            <p:spPr bwMode="auto">
              <a:xfrm>
                <a:off x="4992" y="1920"/>
                <a:ext cx="0" cy="1344"/>
              </a:xfrm>
              <a:prstGeom prst="line">
                <a:avLst/>
              </a:prstGeom>
              <a:noFill/>
              <a:ln w="76200">
                <a:solidFill>
                  <a:srgbClr val="FF0000"/>
                </a:solidFill>
                <a:round/>
                <a:headEnd type="oval"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54" name="Line 49">
              <a:extLst>
                <a:ext uri="{FF2B5EF4-FFF2-40B4-BE49-F238E27FC236}">
                  <a16:creationId xmlns:a16="http://schemas.microsoft.com/office/drawing/2014/main" id="{EE9659E2-1FEE-4CFF-9242-85CAC5841552}"/>
                </a:ext>
              </a:extLst>
            </p:cNvPr>
            <p:cNvSpPr>
              <a:spLocks noChangeShapeType="1"/>
            </p:cNvSpPr>
            <p:nvPr/>
          </p:nvSpPr>
          <p:spPr bwMode="auto">
            <a:xfrm>
              <a:off x="1392" y="1920"/>
              <a:ext cx="4368" cy="0"/>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58" name="Line 50">
            <a:extLst>
              <a:ext uri="{FF2B5EF4-FFF2-40B4-BE49-F238E27FC236}">
                <a16:creationId xmlns:a16="http://schemas.microsoft.com/office/drawing/2014/main" id="{0DE893A5-90A0-43A7-A4B2-BBEC01976F51}"/>
              </a:ext>
            </a:extLst>
          </p:cNvPr>
          <p:cNvSpPr>
            <a:spLocks noChangeShapeType="1"/>
          </p:cNvSpPr>
          <p:nvPr/>
        </p:nvSpPr>
        <p:spPr bwMode="auto">
          <a:xfrm flipV="1">
            <a:off x="5656680" y="2880994"/>
            <a:ext cx="0" cy="1524000"/>
          </a:xfrm>
          <a:prstGeom prst="line">
            <a:avLst/>
          </a:prstGeom>
          <a:noFill/>
          <a:ln w="76200">
            <a:solidFill>
              <a:srgbClr val="FF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159" name="Group 51">
            <a:extLst>
              <a:ext uri="{FF2B5EF4-FFF2-40B4-BE49-F238E27FC236}">
                <a16:creationId xmlns:a16="http://schemas.microsoft.com/office/drawing/2014/main" id="{2C813EED-E74E-4EA8-B153-3D2B19E90668}"/>
              </a:ext>
            </a:extLst>
          </p:cNvPr>
          <p:cNvGrpSpPr>
            <a:grpSpLocks/>
          </p:cNvGrpSpPr>
          <p:nvPr/>
        </p:nvGrpSpPr>
        <p:grpSpPr bwMode="auto">
          <a:xfrm>
            <a:off x="5351880" y="3490594"/>
            <a:ext cx="2133600" cy="914400"/>
            <a:chOff x="3264" y="2688"/>
            <a:chExt cx="1344" cy="576"/>
          </a:xfrm>
        </p:grpSpPr>
        <p:sp>
          <p:nvSpPr>
            <p:cNvPr id="160" name="Line 52">
              <a:extLst>
                <a:ext uri="{FF2B5EF4-FFF2-40B4-BE49-F238E27FC236}">
                  <a16:creationId xmlns:a16="http://schemas.microsoft.com/office/drawing/2014/main" id="{B08A7D8D-C504-4DAC-893A-A1B9345D70F5}"/>
                </a:ext>
              </a:extLst>
            </p:cNvPr>
            <p:cNvSpPr>
              <a:spLocks noChangeShapeType="1"/>
            </p:cNvSpPr>
            <p:nvPr/>
          </p:nvSpPr>
          <p:spPr bwMode="auto">
            <a:xfrm flipV="1">
              <a:off x="4608" y="2688"/>
              <a:ext cx="0" cy="576"/>
            </a:xfrm>
            <a:prstGeom prst="line">
              <a:avLst/>
            </a:prstGeom>
            <a:noFill/>
            <a:ln w="76200">
              <a:solidFill>
                <a:srgbClr val="FF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1" name="Line 53">
              <a:extLst>
                <a:ext uri="{FF2B5EF4-FFF2-40B4-BE49-F238E27FC236}">
                  <a16:creationId xmlns:a16="http://schemas.microsoft.com/office/drawing/2014/main" id="{1267F178-30F5-401B-B3A7-48D25FD96559}"/>
                </a:ext>
              </a:extLst>
            </p:cNvPr>
            <p:cNvSpPr>
              <a:spLocks noChangeShapeType="1"/>
            </p:cNvSpPr>
            <p:nvPr/>
          </p:nvSpPr>
          <p:spPr bwMode="auto">
            <a:xfrm flipV="1">
              <a:off x="3264" y="2688"/>
              <a:ext cx="0" cy="576"/>
            </a:xfrm>
            <a:prstGeom prst="line">
              <a:avLst/>
            </a:prstGeom>
            <a:noFill/>
            <a:ln w="76200">
              <a:solidFill>
                <a:srgbClr val="FF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62" name="Line 54">
            <a:extLst>
              <a:ext uri="{FF2B5EF4-FFF2-40B4-BE49-F238E27FC236}">
                <a16:creationId xmlns:a16="http://schemas.microsoft.com/office/drawing/2014/main" id="{5C9F2B42-BA5F-47BE-A1F7-D54DB6A2115D}"/>
              </a:ext>
            </a:extLst>
          </p:cNvPr>
          <p:cNvSpPr>
            <a:spLocks noChangeShapeType="1"/>
          </p:cNvSpPr>
          <p:nvPr/>
        </p:nvSpPr>
        <p:spPr bwMode="auto">
          <a:xfrm>
            <a:off x="2380080" y="3490594"/>
            <a:ext cx="5105400" cy="0"/>
          </a:xfrm>
          <a:prstGeom prst="line">
            <a:avLst/>
          </a:prstGeom>
          <a:noFill/>
          <a:ln w="76200">
            <a:solidFill>
              <a:srgbClr val="FF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163" name="Group 55">
            <a:extLst>
              <a:ext uri="{FF2B5EF4-FFF2-40B4-BE49-F238E27FC236}">
                <a16:creationId xmlns:a16="http://schemas.microsoft.com/office/drawing/2014/main" id="{86DF59D7-E526-435B-BBDE-3ABED770601F}"/>
              </a:ext>
            </a:extLst>
          </p:cNvPr>
          <p:cNvGrpSpPr>
            <a:grpSpLocks/>
          </p:cNvGrpSpPr>
          <p:nvPr/>
        </p:nvGrpSpPr>
        <p:grpSpPr bwMode="auto">
          <a:xfrm>
            <a:off x="2380080" y="2271394"/>
            <a:ext cx="6934200" cy="2133600"/>
            <a:chOff x="1392" y="1920"/>
            <a:chExt cx="4368" cy="1344"/>
          </a:xfrm>
        </p:grpSpPr>
        <p:grpSp>
          <p:nvGrpSpPr>
            <p:cNvPr id="164" name="Group 56">
              <a:extLst>
                <a:ext uri="{FF2B5EF4-FFF2-40B4-BE49-F238E27FC236}">
                  <a16:creationId xmlns:a16="http://schemas.microsoft.com/office/drawing/2014/main" id="{B7EA9374-8F6A-41EF-B007-E98381CD46AF}"/>
                </a:ext>
              </a:extLst>
            </p:cNvPr>
            <p:cNvGrpSpPr>
              <a:grpSpLocks/>
            </p:cNvGrpSpPr>
            <p:nvPr/>
          </p:nvGrpSpPr>
          <p:grpSpPr bwMode="auto">
            <a:xfrm>
              <a:off x="2448" y="1920"/>
              <a:ext cx="2544" cy="1344"/>
              <a:chOff x="2448" y="1920"/>
              <a:chExt cx="2544" cy="1344"/>
            </a:xfrm>
          </p:grpSpPr>
          <p:sp>
            <p:nvSpPr>
              <p:cNvPr id="166" name="Line 57">
                <a:extLst>
                  <a:ext uri="{FF2B5EF4-FFF2-40B4-BE49-F238E27FC236}">
                    <a16:creationId xmlns:a16="http://schemas.microsoft.com/office/drawing/2014/main" id="{7555372C-7FFF-4162-8215-5F7E5ECB9334}"/>
                  </a:ext>
                </a:extLst>
              </p:cNvPr>
              <p:cNvSpPr>
                <a:spLocks noChangeShapeType="1"/>
              </p:cNvSpPr>
              <p:nvPr/>
            </p:nvSpPr>
            <p:spPr bwMode="auto">
              <a:xfrm>
                <a:off x="2448" y="1920"/>
                <a:ext cx="0" cy="1344"/>
              </a:xfrm>
              <a:prstGeom prst="line">
                <a:avLst/>
              </a:prstGeom>
              <a:noFill/>
              <a:ln w="76200">
                <a:solidFill>
                  <a:srgbClr val="FF0000"/>
                </a:solidFill>
                <a:round/>
                <a:headEnd type="oval"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7" name="Line 58">
                <a:extLst>
                  <a:ext uri="{FF2B5EF4-FFF2-40B4-BE49-F238E27FC236}">
                    <a16:creationId xmlns:a16="http://schemas.microsoft.com/office/drawing/2014/main" id="{EE73C1CA-60B1-4CAE-97F5-F13BA82DFCF1}"/>
                  </a:ext>
                </a:extLst>
              </p:cNvPr>
              <p:cNvSpPr>
                <a:spLocks noChangeShapeType="1"/>
              </p:cNvSpPr>
              <p:nvPr/>
            </p:nvSpPr>
            <p:spPr bwMode="auto">
              <a:xfrm>
                <a:off x="3648" y="1920"/>
                <a:ext cx="0" cy="1344"/>
              </a:xfrm>
              <a:prstGeom prst="line">
                <a:avLst/>
              </a:prstGeom>
              <a:noFill/>
              <a:ln w="76200">
                <a:solidFill>
                  <a:srgbClr val="FF0000"/>
                </a:solidFill>
                <a:round/>
                <a:headEnd type="oval"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8" name="Line 59">
                <a:extLst>
                  <a:ext uri="{FF2B5EF4-FFF2-40B4-BE49-F238E27FC236}">
                    <a16:creationId xmlns:a16="http://schemas.microsoft.com/office/drawing/2014/main" id="{E2DAC5C1-D8AD-4CC3-AF55-A83BB4850DA5}"/>
                  </a:ext>
                </a:extLst>
              </p:cNvPr>
              <p:cNvSpPr>
                <a:spLocks noChangeShapeType="1"/>
              </p:cNvSpPr>
              <p:nvPr/>
            </p:nvSpPr>
            <p:spPr bwMode="auto">
              <a:xfrm>
                <a:off x="4992" y="1920"/>
                <a:ext cx="0" cy="1344"/>
              </a:xfrm>
              <a:prstGeom prst="line">
                <a:avLst/>
              </a:prstGeom>
              <a:noFill/>
              <a:ln w="76200">
                <a:solidFill>
                  <a:srgbClr val="FF0000"/>
                </a:solidFill>
                <a:round/>
                <a:headEnd type="oval"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65" name="Line 60">
              <a:extLst>
                <a:ext uri="{FF2B5EF4-FFF2-40B4-BE49-F238E27FC236}">
                  <a16:creationId xmlns:a16="http://schemas.microsoft.com/office/drawing/2014/main" id="{3201DDDF-FA55-4513-B3B3-5866C1DC3D1E}"/>
                </a:ext>
              </a:extLst>
            </p:cNvPr>
            <p:cNvSpPr>
              <a:spLocks noChangeShapeType="1"/>
            </p:cNvSpPr>
            <p:nvPr/>
          </p:nvSpPr>
          <p:spPr bwMode="auto">
            <a:xfrm>
              <a:off x="1392" y="1920"/>
              <a:ext cx="4368" cy="0"/>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69" name="Line 61">
            <a:extLst>
              <a:ext uri="{FF2B5EF4-FFF2-40B4-BE49-F238E27FC236}">
                <a16:creationId xmlns:a16="http://schemas.microsoft.com/office/drawing/2014/main" id="{CF635D14-0C7E-45B7-BBC4-DFC3CA6592CF}"/>
              </a:ext>
            </a:extLst>
          </p:cNvPr>
          <p:cNvSpPr>
            <a:spLocks noChangeShapeType="1"/>
          </p:cNvSpPr>
          <p:nvPr/>
        </p:nvSpPr>
        <p:spPr bwMode="auto">
          <a:xfrm>
            <a:off x="2380080" y="2880994"/>
            <a:ext cx="3276600" cy="0"/>
          </a:xfrm>
          <a:prstGeom prst="line">
            <a:avLst/>
          </a:prstGeom>
          <a:noFill/>
          <a:ln w="76200">
            <a:solidFill>
              <a:srgbClr val="FF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 name="Rectangle 62">
            <a:extLst>
              <a:ext uri="{FF2B5EF4-FFF2-40B4-BE49-F238E27FC236}">
                <a16:creationId xmlns:a16="http://schemas.microsoft.com/office/drawing/2014/main" id="{41EC2801-658D-45CD-BD16-AED7C30D5BF6}"/>
              </a:ext>
            </a:extLst>
          </p:cNvPr>
          <p:cNvSpPr>
            <a:spLocks noChangeArrowheads="1"/>
          </p:cNvSpPr>
          <p:nvPr/>
        </p:nvSpPr>
        <p:spPr bwMode="auto">
          <a:xfrm>
            <a:off x="5123280" y="4404994"/>
            <a:ext cx="1676400" cy="838200"/>
          </a:xfrm>
          <a:prstGeom prst="rect">
            <a:avLst/>
          </a:prstGeom>
          <a:solidFill>
            <a:srgbClr val="FFFF00"/>
          </a:solidFill>
          <a:ln w="952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spcAft>
                <a:spcPct val="0"/>
              </a:spcAft>
              <a:buClrTx/>
              <a:buFontTx/>
              <a:buNone/>
            </a:pPr>
            <a:r>
              <a:rPr kumimoji="1" lang="en-US" altLang="zh-CN" dirty="0">
                <a:solidFill>
                  <a:srgbClr val="000000"/>
                </a:solidFill>
                <a:latin typeface="Times New Roman" panose="02020603050405020304" pitchFamily="18" charset="0"/>
              </a:rPr>
              <a:t>I/O</a:t>
            </a:r>
            <a:r>
              <a:rPr kumimoji="1" lang="zh-CN" altLang="en-US" dirty="0">
                <a:solidFill>
                  <a:srgbClr val="000000"/>
                </a:solidFill>
                <a:latin typeface="Times New Roman" panose="02020603050405020304" pitchFamily="18" charset="0"/>
              </a:rPr>
              <a:t>接口</a:t>
            </a:r>
            <a:r>
              <a:rPr kumimoji="1" lang="en-US" altLang="zh-CN" dirty="0">
                <a:solidFill>
                  <a:srgbClr val="000000"/>
                </a:solidFill>
                <a:latin typeface="Times New Roman" panose="02020603050405020304" pitchFamily="18" charset="0"/>
              </a:rPr>
              <a:t>1</a:t>
            </a:r>
          </a:p>
        </p:txBody>
      </p:sp>
      <p:grpSp>
        <p:nvGrpSpPr>
          <p:cNvPr id="171" name="Group 64">
            <a:extLst>
              <a:ext uri="{FF2B5EF4-FFF2-40B4-BE49-F238E27FC236}">
                <a16:creationId xmlns:a16="http://schemas.microsoft.com/office/drawing/2014/main" id="{91CF6E47-EAE2-4434-AC96-F2AFBC40B2FF}"/>
              </a:ext>
            </a:extLst>
          </p:cNvPr>
          <p:cNvGrpSpPr>
            <a:grpSpLocks/>
          </p:cNvGrpSpPr>
          <p:nvPr/>
        </p:nvGrpSpPr>
        <p:grpSpPr bwMode="auto">
          <a:xfrm>
            <a:off x="421105" y="2957194"/>
            <a:ext cx="1143000" cy="1600200"/>
            <a:chOff x="25" y="2352"/>
            <a:chExt cx="720" cy="1008"/>
          </a:xfrm>
        </p:grpSpPr>
        <p:sp>
          <p:nvSpPr>
            <p:cNvPr id="172" name="Rectangle 65">
              <a:extLst>
                <a:ext uri="{FF2B5EF4-FFF2-40B4-BE49-F238E27FC236}">
                  <a16:creationId xmlns:a16="http://schemas.microsoft.com/office/drawing/2014/main" id="{6A50B74B-2190-42FF-A8ED-5BE6331DA95D}"/>
                </a:ext>
              </a:extLst>
            </p:cNvPr>
            <p:cNvSpPr>
              <a:spLocks noChangeArrowheads="1"/>
            </p:cNvSpPr>
            <p:nvPr/>
          </p:nvSpPr>
          <p:spPr bwMode="auto">
            <a:xfrm>
              <a:off x="192" y="2352"/>
              <a:ext cx="384" cy="480"/>
            </a:xfrm>
            <a:prstGeom prst="rect">
              <a:avLst/>
            </a:prstGeom>
            <a:noFill/>
            <a:ln w="28575">
              <a:solidFill>
                <a:srgbClr val="FFFF00"/>
              </a:solidFill>
              <a:miter lim="800000"/>
              <a:headEnd/>
              <a:tailEnd/>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spcAft>
                  <a:spcPct val="0"/>
                </a:spcAft>
                <a:buClrTx/>
                <a:buFontTx/>
                <a:buNone/>
              </a:pPr>
              <a:endParaRPr kumimoji="1" lang="zh-CN" altLang="zh-CN" sz="3200">
                <a:solidFill>
                  <a:schemeClr val="tx1"/>
                </a:solidFill>
                <a:latin typeface="Times New Roman" panose="02020603050405020304" pitchFamily="18" charset="0"/>
              </a:endParaRPr>
            </a:p>
          </p:txBody>
        </p:sp>
        <p:grpSp>
          <p:nvGrpSpPr>
            <p:cNvPr id="173" name="Group 66">
              <a:extLst>
                <a:ext uri="{FF2B5EF4-FFF2-40B4-BE49-F238E27FC236}">
                  <a16:creationId xmlns:a16="http://schemas.microsoft.com/office/drawing/2014/main" id="{CB08CB62-44A1-4633-898F-2A7F1C71CD3D}"/>
                </a:ext>
              </a:extLst>
            </p:cNvPr>
            <p:cNvGrpSpPr>
              <a:grpSpLocks/>
            </p:cNvGrpSpPr>
            <p:nvPr/>
          </p:nvGrpSpPr>
          <p:grpSpPr bwMode="auto">
            <a:xfrm>
              <a:off x="25" y="2976"/>
              <a:ext cx="720" cy="384"/>
              <a:chOff x="25" y="2976"/>
              <a:chExt cx="720" cy="384"/>
            </a:xfrm>
          </p:grpSpPr>
          <p:sp>
            <p:nvSpPr>
              <p:cNvPr id="174" name="Text Box 67">
                <a:extLst>
                  <a:ext uri="{FF2B5EF4-FFF2-40B4-BE49-F238E27FC236}">
                    <a16:creationId xmlns:a16="http://schemas.microsoft.com/office/drawing/2014/main" id="{730208F9-77D9-4F77-A560-93BECAC759E0}"/>
                  </a:ext>
                </a:extLst>
              </p:cNvPr>
              <p:cNvSpPr txBox="1">
                <a:spLocks noChangeArrowheads="1"/>
              </p:cNvSpPr>
              <p:nvPr/>
            </p:nvSpPr>
            <p:spPr bwMode="auto">
              <a:xfrm>
                <a:off x="45" y="3053"/>
                <a:ext cx="531" cy="259"/>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6800" rIns="0" bIns="0">
                <a:spAutoFit/>
              </a:bodyP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spcAft>
                    <a:spcPct val="0"/>
                  </a:spcAft>
                  <a:buClrTx/>
                  <a:buFontTx/>
                  <a:buNone/>
                </a:pPr>
                <a:r>
                  <a:rPr kumimoji="1" lang="en-US" altLang="zh-CN">
                    <a:solidFill>
                      <a:schemeClr val="hlink"/>
                    </a:solidFill>
                    <a:latin typeface="Times New Roman" panose="02020603050405020304" pitchFamily="18" charset="0"/>
                  </a:rPr>
                  <a:t> </a:t>
                </a:r>
                <a:r>
                  <a:rPr kumimoji="1" lang="zh-CN" altLang="en-US" sz="2000">
                    <a:solidFill>
                      <a:schemeClr val="hlink"/>
                    </a:solidFill>
                    <a:latin typeface="Times New Roman" panose="02020603050405020304" pitchFamily="18" charset="0"/>
                  </a:rPr>
                  <a:t>计数器</a:t>
                </a:r>
              </a:p>
            </p:txBody>
          </p:sp>
          <p:sp>
            <p:nvSpPr>
              <p:cNvPr id="175" name="AutoShape 68">
                <a:extLst>
                  <a:ext uri="{FF2B5EF4-FFF2-40B4-BE49-F238E27FC236}">
                    <a16:creationId xmlns:a16="http://schemas.microsoft.com/office/drawing/2014/main" id="{747859DF-8FAB-4E9D-8217-A1B06F66B7EE}"/>
                  </a:ext>
                </a:extLst>
              </p:cNvPr>
              <p:cNvSpPr>
                <a:spLocks noChangeArrowheads="1"/>
              </p:cNvSpPr>
              <p:nvPr/>
            </p:nvSpPr>
            <p:spPr bwMode="auto">
              <a:xfrm>
                <a:off x="25" y="2976"/>
                <a:ext cx="720" cy="384"/>
              </a:xfrm>
              <a:prstGeom prst="wedgeRoundRectCallout">
                <a:avLst>
                  <a:gd name="adj1" fmla="val 73194"/>
                  <a:gd name="adj2" fmla="val 97398"/>
                  <a:gd name="adj3" fmla="val 16667"/>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spcAft>
                    <a:spcPct val="0"/>
                  </a:spcAft>
                  <a:buClrTx/>
                  <a:buFontTx/>
                  <a:buNone/>
                </a:pPr>
                <a:endParaRPr kumimoji="1" lang="zh-CN" altLang="zh-CN" b="0">
                  <a:solidFill>
                    <a:schemeClr val="hlink"/>
                  </a:solidFill>
                  <a:latin typeface="Times New Roman" panose="02020603050405020304" pitchFamily="18" charset="0"/>
                </a:endParaRPr>
              </a:p>
            </p:txBody>
          </p:sp>
        </p:grpSp>
      </p:grpSp>
      <p:grpSp>
        <p:nvGrpSpPr>
          <p:cNvPr id="177" name="Group 70">
            <a:extLst>
              <a:ext uri="{FF2B5EF4-FFF2-40B4-BE49-F238E27FC236}">
                <a16:creationId xmlns:a16="http://schemas.microsoft.com/office/drawing/2014/main" id="{6846BB1B-CF02-487C-8704-0A9EFF556047}"/>
              </a:ext>
            </a:extLst>
          </p:cNvPr>
          <p:cNvGrpSpPr>
            <a:grpSpLocks/>
          </p:cNvGrpSpPr>
          <p:nvPr/>
        </p:nvGrpSpPr>
        <p:grpSpPr bwMode="auto">
          <a:xfrm>
            <a:off x="703680" y="2954019"/>
            <a:ext cx="685800" cy="762000"/>
            <a:chOff x="2592" y="3840"/>
            <a:chExt cx="432" cy="480"/>
          </a:xfrm>
        </p:grpSpPr>
        <p:sp>
          <p:nvSpPr>
            <p:cNvPr id="178" name="Rectangle 71">
              <a:extLst>
                <a:ext uri="{FF2B5EF4-FFF2-40B4-BE49-F238E27FC236}">
                  <a16:creationId xmlns:a16="http://schemas.microsoft.com/office/drawing/2014/main" id="{053C8A45-9893-46C8-95DD-C93530F8F74A}"/>
                </a:ext>
              </a:extLst>
            </p:cNvPr>
            <p:cNvSpPr>
              <a:spLocks noChangeArrowheads="1"/>
            </p:cNvSpPr>
            <p:nvPr/>
          </p:nvSpPr>
          <p:spPr bwMode="auto">
            <a:xfrm>
              <a:off x="2592" y="3840"/>
              <a:ext cx="384" cy="480"/>
            </a:xfrm>
            <a:prstGeom prst="rect">
              <a:avLst/>
            </a:prstGeom>
            <a:solidFill>
              <a:srgbClr val="FFFF00"/>
            </a:solidFill>
            <a:ln w="285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spcAft>
                  <a:spcPct val="0"/>
                </a:spcAft>
                <a:buClrTx/>
                <a:buFontTx/>
                <a:buNone/>
              </a:pPr>
              <a:endParaRPr kumimoji="1" lang="zh-CN" altLang="zh-CN" sz="3200">
                <a:solidFill>
                  <a:schemeClr val="hlink"/>
                </a:solidFill>
                <a:latin typeface="Times New Roman" panose="02020603050405020304" pitchFamily="18" charset="0"/>
              </a:endParaRPr>
            </a:p>
          </p:txBody>
        </p:sp>
        <p:sp>
          <p:nvSpPr>
            <p:cNvPr id="179" name="Text Box 72">
              <a:extLst>
                <a:ext uri="{FF2B5EF4-FFF2-40B4-BE49-F238E27FC236}">
                  <a16:creationId xmlns:a16="http://schemas.microsoft.com/office/drawing/2014/main" id="{C2D9A348-C448-4F2A-8729-C3F1A404DF40}"/>
                </a:ext>
              </a:extLst>
            </p:cNvPr>
            <p:cNvSpPr txBox="1">
              <a:spLocks noChangeArrowheads="1"/>
            </p:cNvSpPr>
            <p:nvPr/>
          </p:nvSpPr>
          <p:spPr bwMode="auto">
            <a:xfrm>
              <a:off x="2592" y="3888"/>
              <a:ext cx="432" cy="36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spcAft>
                  <a:spcPct val="0"/>
                </a:spcAft>
                <a:buClrTx/>
                <a:buFontTx/>
                <a:buNone/>
              </a:pPr>
              <a:r>
                <a:rPr kumimoji="1" lang="en-US" altLang="zh-CN" sz="3200" dirty="0">
                  <a:solidFill>
                    <a:schemeClr val="hlink"/>
                  </a:solidFill>
                  <a:latin typeface="Times New Roman" panose="02020603050405020304" pitchFamily="18" charset="0"/>
                </a:rPr>
                <a:t> 1</a:t>
              </a:r>
            </a:p>
          </p:txBody>
        </p:sp>
      </p:grpSp>
      <p:sp>
        <p:nvSpPr>
          <p:cNvPr id="176" name="Text Box 69">
            <a:extLst>
              <a:ext uri="{FF2B5EF4-FFF2-40B4-BE49-F238E27FC236}">
                <a16:creationId xmlns:a16="http://schemas.microsoft.com/office/drawing/2014/main" id="{AC7F10AF-CED3-41C6-B229-15760CAB640F}"/>
              </a:ext>
            </a:extLst>
          </p:cNvPr>
          <p:cNvSpPr txBox="1">
            <a:spLocks noChangeArrowheads="1"/>
          </p:cNvSpPr>
          <p:nvPr/>
        </p:nvSpPr>
        <p:spPr bwMode="auto">
          <a:xfrm>
            <a:off x="6880643" y="1814194"/>
            <a:ext cx="1415772" cy="461665"/>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spcAft>
                <a:spcPct val="0"/>
              </a:spcAft>
              <a:buClrTx/>
              <a:buFontTx/>
              <a:buNone/>
            </a:pPr>
            <a:r>
              <a:rPr kumimoji="1" lang="zh-CN" altLang="en-US" dirty="0">
                <a:solidFill>
                  <a:srgbClr val="FF0000"/>
                </a:solidFill>
                <a:latin typeface="微软雅黑" panose="020B0503020204020204" pitchFamily="34" charset="-122"/>
                <a:ea typeface="微软雅黑" panose="020B0503020204020204" pitchFamily="34" charset="-122"/>
              </a:rPr>
              <a:t>设备地址</a:t>
            </a:r>
          </a:p>
        </p:txBody>
      </p:sp>
    </p:spTree>
    <p:extLst>
      <p:ext uri="{BB962C8B-B14F-4D97-AF65-F5344CB8AC3E}">
        <p14:creationId xmlns:p14="http://schemas.microsoft.com/office/powerpoint/2010/main" val="339165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barn(outVertical)">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71"/>
                                        </p:tgtEl>
                                        <p:attrNameLst>
                                          <p:attrName>style.visibility</p:attrName>
                                        </p:attrNameLst>
                                      </p:cBhvr>
                                      <p:to>
                                        <p:strVal val="visible"/>
                                      </p:to>
                                    </p:set>
                                    <p:animEffect transition="in" filter="blinds(horizontal)">
                                      <p:cBhvr>
                                        <p:cTn id="12" dur="500"/>
                                        <p:tgtEl>
                                          <p:spTgt spid="17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6"/>
                                        </p:tgtEl>
                                        <p:attrNameLst>
                                          <p:attrName>style.visibility</p:attrName>
                                        </p:attrNameLst>
                                      </p:cBhvr>
                                      <p:to>
                                        <p:strVal val="visible"/>
                                      </p:to>
                                    </p:set>
                                    <p:animEffect transition="in" filter="blinds(horizontal)">
                                      <p:cBhvr>
                                        <p:cTn id="17" dur="500"/>
                                        <p:tgtEl>
                                          <p:spTgt spid="176"/>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159"/>
                                        </p:tgtEl>
                                        <p:attrNameLst>
                                          <p:attrName>style.visibility</p:attrName>
                                        </p:attrNameLst>
                                      </p:cBhvr>
                                      <p:to>
                                        <p:strVal val="visible"/>
                                      </p:to>
                                    </p:set>
                                    <p:animEffect transition="in" filter="slide(fromBottom)">
                                      <p:cBhvr>
                                        <p:cTn id="22" dur="500"/>
                                        <p:tgtEl>
                                          <p:spTgt spid="159"/>
                                        </p:tgtEl>
                                      </p:cBhvr>
                                    </p:animEffect>
                                  </p:childTnLst>
                                </p:cTn>
                              </p:par>
                            </p:childTnLst>
                          </p:cTn>
                        </p:par>
                        <p:par>
                          <p:cTn id="23" fill="hold">
                            <p:stCondLst>
                              <p:cond delay="500"/>
                            </p:stCondLst>
                            <p:childTnLst>
                              <p:par>
                                <p:cTn id="24" presetID="12" presetClass="entr" presetSubtype="2" fill="hold" nodeType="afterEffect">
                                  <p:stCondLst>
                                    <p:cond delay="0"/>
                                  </p:stCondLst>
                                  <p:childTnLst>
                                    <p:set>
                                      <p:cBhvr>
                                        <p:cTn id="25" dur="1" fill="hold">
                                          <p:stCondLst>
                                            <p:cond delay="0"/>
                                          </p:stCondLst>
                                        </p:cTn>
                                        <p:tgtEl>
                                          <p:spTgt spid="162"/>
                                        </p:tgtEl>
                                        <p:attrNameLst>
                                          <p:attrName>style.visibility</p:attrName>
                                        </p:attrNameLst>
                                      </p:cBhvr>
                                      <p:to>
                                        <p:strVal val="visible"/>
                                      </p:to>
                                    </p:set>
                                    <p:animEffect transition="in" filter="slide(fromRight)">
                                      <p:cBhvr>
                                        <p:cTn id="26" dur="500"/>
                                        <p:tgtEl>
                                          <p:spTgt spid="162"/>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blinds(horizontal)">
                                      <p:cBhvr>
                                        <p:cTn id="31" dur="500"/>
                                        <p:tgtEl>
                                          <p:spTgt spid="57"/>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6" fill="hold" nodeType="clickEffect">
                                  <p:stCondLst>
                                    <p:cond delay="0"/>
                                  </p:stCondLst>
                                  <p:childTnLst>
                                    <p:set>
                                      <p:cBhvr>
                                        <p:cTn id="35" dur="1" fill="hold">
                                          <p:stCondLst>
                                            <p:cond delay="0"/>
                                          </p:stCondLst>
                                        </p:cTn>
                                        <p:tgtEl>
                                          <p:spTgt spid="146"/>
                                        </p:tgtEl>
                                        <p:attrNameLst>
                                          <p:attrName>style.visibility</p:attrName>
                                        </p:attrNameLst>
                                      </p:cBhvr>
                                      <p:to>
                                        <p:strVal val="visible"/>
                                      </p:to>
                                    </p:set>
                                    <p:animEffect transition="in" filter="strips(downRight)">
                                      <p:cBhvr>
                                        <p:cTn id="36" dur="500"/>
                                        <p:tgtEl>
                                          <p:spTgt spid="146"/>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177"/>
                                        </p:tgtEl>
                                        <p:attrNameLst>
                                          <p:attrName>style.visibility</p:attrName>
                                        </p:attrNameLst>
                                      </p:cBhvr>
                                      <p:to>
                                        <p:strVal val="visible"/>
                                      </p:to>
                                    </p:set>
                                    <p:animEffect transition="in" filter="blinds(horizontal)">
                                      <p:cBhvr>
                                        <p:cTn id="41" dur="500"/>
                                        <p:tgtEl>
                                          <p:spTgt spid="177"/>
                                        </p:tgtEl>
                                      </p:cBhvr>
                                    </p:animEffect>
                                  </p:childTnLst>
                                </p:cTn>
                              </p:par>
                            </p:childTnLst>
                          </p:cTn>
                        </p:par>
                      </p:childTnLst>
                    </p:cTn>
                  </p:par>
                  <p:par>
                    <p:cTn id="42" fill="hold">
                      <p:stCondLst>
                        <p:cond delay="indefinite"/>
                      </p:stCondLst>
                      <p:childTnLst>
                        <p:par>
                          <p:cTn id="43" fill="hold">
                            <p:stCondLst>
                              <p:cond delay="0"/>
                            </p:stCondLst>
                            <p:childTnLst>
                              <p:par>
                                <p:cTn id="44" presetID="18" presetClass="entr" presetSubtype="6" fill="hold" nodeType="clickEffect">
                                  <p:stCondLst>
                                    <p:cond delay="0"/>
                                  </p:stCondLst>
                                  <p:childTnLst>
                                    <p:set>
                                      <p:cBhvr>
                                        <p:cTn id="45" dur="1" fill="hold">
                                          <p:stCondLst>
                                            <p:cond delay="0"/>
                                          </p:stCondLst>
                                        </p:cTn>
                                        <p:tgtEl>
                                          <p:spTgt spid="152"/>
                                        </p:tgtEl>
                                        <p:attrNameLst>
                                          <p:attrName>style.visibility</p:attrName>
                                        </p:attrNameLst>
                                      </p:cBhvr>
                                      <p:to>
                                        <p:strVal val="visible"/>
                                      </p:to>
                                    </p:set>
                                    <p:animEffect transition="in" filter="strips(downRight)">
                                      <p:cBhvr>
                                        <p:cTn id="46" dur="500"/>
                                        <p:tgtEl>
                                          <p:spTgt spid="152"/>
                                        </p:tgtEl>
                                      </p:cBhvr>
                                    </p:animEffect>
                                  </p:childTnLst>
                                </p:cTn>
                              </p:par>
                            </p:childTnLst>
                          </p:cTn>
                        </p:par>
                        <p:par>
                          <p:cTn id="47" fill="hold">
                            <p:stCondLst>
                              <p:cond delay="500"/>
                            </p:stCondLst>
                            <p:childTnLst>
                              <p:par>
                                <p:cTn id="48" presetID="18" presetClass="entr" presetSubtype="6" fill="hold" nodeType="afterEffect">
                                  <p:stCondLst>
                                    <p:cond delay="0"/>
                                  </p:stCondLst>
                                  <p:childTnLst>
                                    <p:set>
                                      <p:cBhvr>
                                        <p:cTn id="49" dur="1" fill="hold">
                                          <p:stCondLst>
                                            <p:cond delay="0"/>
                                          </p:stCondLst>
                                        </p:cTn>
                                        <p:tgtEl>
                                          <p:spTgt spid="163"/>
                                        </p:tgtEl>
                                        <p:attrNameLst>
                                          <p:attrName>style.visibility</p:attrName>
                                        </p:attrNameLst>
                                      </p:cBhvr>
                                      <p:to>
                                        <p:strVal val="visible"/>
                                      </p:to>
                                    </p:set>
                                    <p:animEffect transition="in" filter="strips(downRight)">
                                      <p:cBhvr>
                                        <p:cTn id="50" dur="500"/>
                                        <p:tgtEl>
                                          <p:spTgt spid="163"/>
                                        </p:tgtEl>
                                      </p:cBhvr>
                                    </p:animEffect>
                                  </p:childTnLst>
                                </p:cTn>
                              </p:par>
                            </p:childTnLst>
                          </p:cTn>
                        </p:par>
                      </p:childTnLst>
                    </p:cTn>
                  </p:par>
                  <p:par>
                    <p:cTn id="51" fill="hold">
                      <p:stCondLst>
                        <p:cond delay="indefinite"/>
                      </p:stCondLst>
                      <p:childTnLst>
                        <p:par>
                          <p:cTn id="52" fill="hold">
                            <p:stCondLst>
                              <p:cond delay="0"/>
                            </p:stCondLst>
                            <p:childTnLst>
                              <p:par>
                                <p:cTn id="53" presetID="4" presetClass="entr" presetSubtype="32" fill="hold" grpId="0" nodeType="clickEffect">
                                  <p:stCondLst>
                                    <p:cond delay="0"/>
                                  </p:stCondLst>
                                  <p:childTnLst>
                                    <p:set>
                                      <p:cBhvr>
                                        <p:cTn id="54" dur="1" fill="hold">
                                          <p:stCondLst>
                                            <p:cond delay="0"/>
                                          </p:stCondLst>
                                        </p:cTn>
                                        <p:tgtEl>
                                          <p:spTgt spid="170"/>
                                        </p:tgtEl>
                                        <p:attrNameLst>
                                          <p:attrName>style.visibility</p:attrName>
                                        </p:attrNameLst>
                                      </p:cBhvr>
                                      <p:to>
                                        <p:strVal val="visible"/>
                                      </p:to>
                                    </p:set>
                                    <p:animEffect transition="in" filter="box(out)">
                                      <p:cBhvr>
                                        <p:cTn id="55" dur="500"/>
                                        <p:tgtEl>
                                          <p:spTgt spid="170"/>
                                        </p:tgtEl>
                                      </p:cBhvr>
                                    </p:animEffect>
                                  </p:childTnLst>
                                </p:cTn>
                              </p:par>
                            </p:childTnLst>
                          </p:cTn>
                        </p:par>
                      </p:childTnLst>
                    </p:cTn>
                  </p:par>
                  <p:par>
                    <p:cTn id="56" fill="hold">
                      <p:stCondLst>
                        <p:cond delay="indefinite"/>
                      </p:stCondLst>
                      <p:childTnLst>
                        <p:par>
                          <p:cTn id="57" fill="hold">
                            <p:stCondLst>
                              <p:cond delay="0"/>
                            </p:stCondLst>
                            <p:childTnLst>
                              <p:par>
                                <p:cTn id="58" presetID="12" presetClass="entr" presetSubtype="4" fill="hold" nodeType="clickEffect">
                                  <p:stCondLst>
                                    <p:cond delay="0"/>
                                  </p:stCondLst>
                                  <p:childTnLst>
                                    <p:set>
                                      <p:cBhvr>
                                        <p:cTn id="59" dur="1" fill="hold">
                                          <p:stCondLst>
                                            <p:cond delay="0"/>
                                          </p:stCondLst>
                                        </p:cTn>
                                        <p:tgtEl>
                                          <p:spTgt spid="158"/>
                                        </p:tgtEl>
                                        <p:attrNameLst>
                                          <p:attrName>style.visibility</p:attrName>
                                        </p:attrNameLst>
                                      </p:cBhvr>
                                      <p:to>
                                        <p:strVal val="visible"/>
                                      </p:to>
                                    </p:set>
                                    <p:animEffect transition="in" filter="slide(fromBottom)">
                                      <p:cBhvr>
                                        <p:cTn id="60" dur="500"/>
                                        <p:tgtEl>
                                          <p:spTgt spid="158"/>
                                        </p:tgtEl>
                                      </p:cBhvr>
                                    </p:animEffect>
                                  </p:childTnLst>
                                </p:cTn>
                              </p:par>
                            </p:childTnLst>
                          </p:cTn>
                        </p:par>
                        <p:par>
                          <p:cTn id="61" fill="hold">
                            <p:stCondLst>
                              <p:cond delay="500"/>
                            </p:stCondLst>
                            <p:childTnLst>
                              <p:par>
                                <p:cTn id="62" presetID="12" presetClass="entr" presetSubtype="2" fill="hold" nodeType="afterEffect">
                                  <p:stCondLst>
                                    <p:cond delay="0"/>
                                  </p:stCondLst>
                                  <p:childTnLst>
                                    <p:set>
                                      <p:cBhvr>
                                        <p:cTn id="63" dur="1" fill="hold">
                                          <p:stCondLst>
                                            <p:cond delay="0"/>
                                          </p:stCondLst>
                                        </p:cTn>
                                        <p:tgtEl>
                                          <p:spTgt spid="169"/>
                                        </p:tgtEl>
                                        <p:attrNameLst>
                                          <p:attrName>style.visibility</p:attrName>
                                        </p:attrNameLst>
                                      </p:cBhvr>
                                      <p:to>
                                        <p:strVal val="visible"/>
                                      </p:to>
                                    </p:set>
                                    <p:animEffect transition="in" filter="slide(fromRight)">
                                      <p:cBhvr>
                                        <p:cTn id="64" dur="500"/>
                                        <p:tgtEl>
                                          <p:spTgt spid="169"/>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41">
                                            <p:txEl>
                                              <p:pRg st="0" end="0"/>
                                            </p:txEl>
                                          </p:spTgt>
                                        </p:tgtEl>
                                        <p:attrNameLst>
                                          <p:attrName>style.visibility</p:attrName>
                                        </p:attrNameLst>
                                      </p:cBhvr>
                                      <p:to>
                                        <p:strVal val="visible"/>
                                      </p:to>
                                    </p:set>
                                    <p:animEffect transition="in" filter="fade">
                                      <p:cBhvr>
                                        <p:cTn id="69" dur="500"/>
                                        <p:tgtEl>
                                          <p:spTgt spid="141">
                                            <p:txEl>
                                              <p:pRg st="0" end="0"/>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41">
                                            <p:txEl>
                                              <p:pRg st="1" end="1"/>
                                            </p:txEl>
                                          </p:spTgt>
                                        </p:tgtEl>
                                        <p:attrNameLst>
                                          <p:attrName>style.visibility</p:attrName>
                                        </p:attrNameLst>
                                      </p:cBhvr>
                                      <p:to>
                                        <p:strVal val="visible"/>
                                      </p:to>
                                    </p:set>
                                    <p:animEffect transition="in" filter="fade">
                                      <p:cBhvr>
                                        <p:cTn id="74" dur="500"/>
                                        <p:tgtEl>
                                          <p:spTgt spid="141">
                                            <p:txEl>
                                              <p:pRg st="1" end="1"/>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41">
                                            <p:txEl>
                                              <p:pRg st="2" end="2"/>
                                            </p:txEl>
                                          </p:spTgt>
                                        </p:tgtEl>
                                        <p:attrNameLst>
                                          <p:attrName>style.visibility</p:attrName>
                                        </p:attrNameLst>
                                      </p:cBhvr>
                                      <p:to>
                                        <p:strVal val="visible"/>
                                      </p:to>
                                    </p:set>
                                    <p:animEffect transition="in" filter="fade">
                                      <p:cBhvr>
                                        <p:cTn id="79" dur="500"/>
                                        <p:tgtEl>
                                          <p:spTgt spid="14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animBg="1" autoUpdateAnimBg="0"/>
      <p:bldP spid="176"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3079762" y="10219"/>
            <a:ext cx="5968976"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集中仲裁：独立请求方式</a:t>
            </a:r>
          </a:p>
        </p:txBody>
      </p:sp>
      <p:sp>
        <p:nvSpPr>
          <p:cNvPr id="141" name="文本框 140">
            <a:extLst>
              <a:ext uri="{FF2B5EF4-FFF2-40B4-BE49-F238E27FC236}">
                <a16:creationId xmlns:a16="http://schemas.microsoft.com/office/drawing/2014/main" id="{C6F3A575-CE28-4CA7-9DEB-7E64FA027CFA}"/>
              </a:ext>
            </a:extLst>
          </p:cNvPr>
          <p:cNvSpPr txBox="1"/>
          <p:nvPr/>
        </p:nvSpPr>
        <p:spPr>
          <a:xfrm>
            <a:off x="747295" y="5313760"/>
            <a:ext cx="11091110" cy="1292662"/>
          </a:xfrm>
          <a:prstGeom prst="rect">
            <a:avLst/>
          </a:prstGeom>
          <a:noFill/>
        </p:spPr>
        <p:txBody>
          <a:bodyPr wrap="square">
            <a:spAutoFit/>
          </a:bodyPr>
          <a:lstStyle/>
          <a:p>
            <a:r>
              <a:rPr lang="zh-CN" altLang="en-US" sz="2600" dirty="0">
                <a:latin typeface="微软雅黑" panose="020B0503020204020204" pitchFamily="34" charset="-122"/>
                <a:ea typeface="微软雅黑" panose="020B0503020204020204" pitchFamily="34" charset="-122"/>
              </a:rPr>
              <a:t>设备的优先权由中央仲裁器的内部排队逻辑决定；</a:t>
            </a:r>
          </a:p>
          <a:p>
            <a:r>
              <a:rPr lang="zh-CN" altLang="en-US" sz="2600" dirty="0">
                <a:latin typeface="微软雅黑" panose="020B0503020204020204" pitchFamily="34" charset="-122"/>
                <a:ea typeface="微软雅黑" panose="020B0503020204020204" pitchFamily="34" charset="-122"/>
              </a:rPr>
              <a:t>优点：响应速度快、优先次序控制灵活； </a:t>
            </a:r>
          </a:p>
          <a:p>
            <a:r>
              <a:rPr lang="zh-CN" altLang="en-US" sz="2600" dirty="0">
                <a:latin typeface="微软雅黑" panose="020B0503020204020204" pitchFamily="34" charset="-122"/>
                <a:ea typeface="微软雅黑" panose="020B0503020204020204" pitchFamily="34" charset="-122"/>
              </a:rPr>
              <a:t>缺点：硬件复杂度高。</a:t>
            </a:r>
          </a:p>
        </p:txBody>
      </p:sp>
      <p:grpSp>
        <p:nvGrpSpPr>
          <p:cNvPr id="88" name="Group 9">
            <a:extLst>
              <a:ext uri="{FF2B5EF4-FFF2-40B4-BE49-F238E27FC236}">
                <a16:creationId xmlns:a16="http://schemas.microsoft.com/office/drawing/2014/main" id="{0CBB65A9-7DA9-488A-B3A5-FE7E6F421117}"/>
              </a:ext>
            </a:extLst>
          </p:cNvPr>
          <p:cNvGrpSpPr>
            <a:grpSpLocks/>
          </p:cNvGrpSpPr>
          <p:nvPr/>
        </p:nvGrpSpPr>
        <p:grpSpPr bwMode="auto">
          <a:xfrm>
            <a:off x="1022350" y="598169"/>
            <a:ext cx="10477500" cy="4386263"/>
            <a:chOff x="184" y="885"/>
            <a:chExt cx="6600" cy="2763"/>
          </a:xfrm>
        </p:grpSpPr>
        <p:sp>
          <p:nvSpPr>
            <p:cNvPr id="89" name="Rectangle 10">
              <a:extLst>
                <a:ext uri="{FF2B5EF4-FFF2-40B4-BE49-F238E27FC236}">
                  <a16:creationId xmlns:a16="http://schemas.microsoft.com/office/drawing/2014/main" id="{DD71CF5A-68D1-46B4-B6E4-1825F99C7948}"/>
                </a:ext>
              </a:extLst>
            </p:cNvPr>
            <p:cNvSpPr>
              <a:spLocks noChangeArrowheads="1"/>
            </p:cNvSpPr>
            <p:nvPr/>
          </p:nvSpPr>
          <p:spPr bwMode="auto">
            <a:xfrm>
              <a:off x="184" y="912"/>
              <a:ext cx="528" cy="2640"/>
            </a:xfrm>
            <a:prstGeom prst="rect">
              <a:avLst/>
            </a:prstGeom>
            <a:noFill/>
            <a:ln w="57150">
              <a:solidFill>
                <a:srgbClr val="3333FF"/>
              </a:solidFill>
              <a:miter lim="800000"/>
              <a:headEnd/>
              <a:tailEnd/>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spcAft>
                  <a:spcPct val="0"/>
                </a:spcAft>
                <a:buClrTx/>
                <a:buFontTx/>
                <a:buNone/>
              </a:pPr>
              <a:r>
                <a:rPr kumimoji="1" lang="zh-CN" altLang="en-US" sz="3200">
                  <a:solidFill>
                    <a:srgbClr val="3333FF"/>
                  </a:solidFill>
                  <a:latin typeface="Times New Roman" panose="02020603050405020304" pitchFamily="18" charset="0"/>
                </a:rPr>
                <a:t>总</a:t>
              </a:r>
            </a:p>
            <a:p>
              <a:pPr algn="ctr" eaLnBrk="1" hangingPunct="1">
                <a:lnSpc>
                  <a:spcPct val="100000"/>
                </a:lnSpc>
                <a:spcBef>
                  <a:spcPct val="0"/>
                </a:spcBef>
                <a:spcAft>
                  <a:spcPct val="0"/>
                </a:spcAft>
                <a:buClrTx/>
                <a:buFontTx/>
                <a:buNone/>
              </a:pPr>
              <a:r>
                <a:rPr kumimoji="1" lang="zh-CN" altLang="en-US" sz="3200">
                  <a:solidFill>
                    <a:srgbClr val="3333FF"/>
                  </a:solidFill>
                  <a:latin typeface="Times New Roman" panose="02020603050405020304" pitchFamily="18" charset="0"/>
                </a:rPr>
                <a:t>线</a:t>
              </a:r>
            </a:p>
            <a:p>
              <a:pPr algn="ctr" eaLnBrk="1" hangingPunct="1">
                <a:lnSpc>
                  <a:spcPct val="100000"/>
                </a:lnSpc>
                <a:spcBef>
                  <a:spcPct val="0"/>
                </a:spcBef>
                <a:spcAft>
                  <a:spcPct val="0"/>
                </a:spcAft>
                <a:buClrTx/>
                <a:buFontTx/>
                <a:buNone/>
              </a:pPr>
              <a:r>
                <a:rPr kumimoji="1" lang="zh-CN" altLang="en-US" sz="3200">
                  <a:solidFill>
                    <a:srgbClr val="3333FF"/>
                  </a:solidFill>
                  <a:latin typeface="Times New Roman" panose="02020603050405020304" pitchFamily="18" charset="0"/>
                </a:rPr>
                <a:t>控</a:t>
              </a:r>
            </a:p>
            <a:p>
              <a:pPr algn="ctr" eaLnBrk="1" hangingPunct="1">
                <a:lnSpc>
                  <a:spcPct val="100000"/>
                </a:lnSpc>
                <a:spcBef>
                  <a:spcPct val="0"/>
                </a:spcBef>
                <a:spcAft>
                  <a:spcPct val="0"/>
                </a:spcAft>
                <a:buClrTx/>
                <a:buFontTx/>
                <a:buNone/>
              </a:pPr>
              <a:r>
                <a:rPr kumimoji="1" lang="zh-CN" altLang="en-US" sz="3200">
                  <a:solidFill>
                    <a:srgbClr val="3333FF"/>
                  </a:solidFill>
                  <a:latin typeface="Times New Roman" panose="02020603050405020304" pitchFamily="18" charset="0"/>
                </a:rPr>
                <a:t>制</a:t>
              </a:r>
            </a:p>
            <a:p>
              <a:pPr algn="ctr" eaLnBrk="1" hangingPunct="1">
                <a:lnSpc>
                  <a:spcPct val="100000"/>
                </a:lnSpc>
                <a:spcBef>
                  <a:spcPct val="0"/>
                </a:spcBef>
                <a:spcAft>
                  <a:spcPct val="0"/>
                </a:spcAft>
                <a:buClrTx/>
                <a:buFontTx/>
                <a:buNone/>
              </a:pPr>
              <a:r>
                <a:rPr kumimoji="1" lang="zh-CN" altLang="en-US" sz="3200">
                  <a:solidFill>
                    <a:srgbClr val="3333FF"/>
                  </a:solidFill>
                  <a:latin typeface="Times New Roman" panose="02020603050405020304" pitchFamily="18" charset="0"/>
                </a:rPr>
                <a:t>部</a:t>
              </a:r>
            </a:p>
            <a:p>
              <a:pPr algn="ctr" eaLnBrk="1" hangingPunct="1">
                <a:lnSpc>
                  <a:spcPct val="100000"/>
                </a:lnSpc>
                <a:spcBef>
                  <a:spcPct val="0"/>
                </a:spcBef>
                <a:spcAft>
                  <a:spcPct val="0"/>
                </a:spcAft>
                <a:buClrTx/>
                <a:buFontTx/>
                <a:buNone/>
              </a:pPr>
              <a:r>
                <a:rPr kumimoji="1" lang="zh-CN" altLang="en-US" sz="3200">
                  <a:solidFill>
                    <a:srgbClr val="3333FF"/>
                  </a:solidFill>
                  <a:latin typeface="Times New Roman" panose="02020603050405020304" pitchFamily="18" charset="0"/>
                </a:rPr>
                <a:t>件</a:t>
              </a:r>
            </a:p>
          </p:txBody>
        </p:sp>
        <p:sp>
          <p:nvSpPr>
            <p:cNvPr id="90" name="Line 11">
              <a:extLst>
                <a:ext uri="{FF2B5EF4-FFF2-40B4-BE49-F238E27FC236}">
                  <a16:creationId xmlns:a16="http://schemas.microsoft.com/office/drawing/2014/main" id="{71ADE593-39F4-4A6E-8116-0F5761A1FC22}"/>
                </a:ext>
              </a:extLst>
            </p:cNvPr>
            <p:cNvSpPr>
              <a:spLocks noChangeShapeType="1"/>
            </p:cNvSpPr>
            <p:nvPr/>
          </p:nvSpPr>
          <p:spPr bwMode="auto">
            <a:xfrm>
              <a:off x="712" y="1296"/>
              <a:ext cx="4280" cy="0"/>
            </a:xfrm>
            <a:prstGeom prst="line">
              <a:avLst/>
            </a:prstGeom>
            <a:noFill/>
            <a:ln w="38100">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1" name="Text Box 12">
              <a:extLst>
                <a:ext uri="{FF2B5EF4-FFF2-40B4-BE49-F238E27FC236}">
                  <a16:creationId xmlns:a16="http://schemas.microsoft.com/office/drawing/2014/main" id="{0EAE40BF-334F-4313-859C-409D857BE0DD}"/>
                </a:ext>
              </a:extLst>
            </p:cNvPr>
            <p:cNvSpPr txBox="1">
              <a:spLocks noChangeArrowheads="1"/>
            </p:cNvSpPr>
            <p:nvPr/>
          </p:nvSpPr>
          <p:spPr bwMode="auto">
            <a:xfrm>
              <a:off x="4969" y="885"/>
              <a:ext cx="695" cy="288"/>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rgbClr val="3333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spcAft>
                  <a:spcPct val="0"/>
                </a:spcAft>
                <a:buClrTx/>
                <a:buFontTx/>
                <a:buNone/>
              </a:pPr>
              <a:r>
                <a:rPr kumimoji="1" lang="zh-CN" altLang="en-US">
                  <a:solidFill>
                    <a:srgbClr val="3333FF"/>
                  </a:solidFill>
                  <a:latin typeface="Times New Roman" panose="02020603050405020304" pitchFamily="18" charset="0"/>
                </a:rPr>
                <a:t>数据线</a:t>
              </a:r>
            </a:p>
          </p:txBody>
        </p:sp>
        <p:sp>
          <p:nvSpPr>
            <p:cNvPr id="92" name="Text Box 13">
              <a:extLst>
                <a:ext uri="{FF2B5EF4-FFF2-40B4-BE49-F238E27FC236}">
                  <a16:creationId xmlns:a16="http://schemas.microsoft.com/office/drawing/2014/main" id="{1044D1A5-D337-438E-8AAF-63DB66B6A643}"/>
                </a:ext>
              </a:extLst>
            </p:cNvPr>
            <p:cNvSpPr txBox="1">
              <a:spLocks noChangeArrowheads="1"/>
            </p:cNvSpPr>
            <p:nvPr/>
          </p:nvSpPr>
          <p:spPr bwMode="auto">
            <a:xfrm>
              <a:off x="4969" y="1151"/>
              <a:ext cx="695" cy="288"/>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rgbClr val="3333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spcAft>
                  <a:spcPct val="0"/>
                </a:spcAft>
                <a:buClrTx/>
                <a:buFontTx/>
                <a:buNone/>
              </a:pPr>
              <a:r>
                <a:rPr kumimoji="1" lang="zh-CN" altLang="en-US">
                  <a:solidFill>
                    <a:srgbClr val="3333FF"/>
                  </a:solidFill>
                  <a:latin typeface="Times New Roman" panose="02020603050405020304" pitchFamily="18" charset="0"/>
                </a:rPr>
                <a:t>地址线</a:t>
              </a:r>
            </a:p>
          </p:txBody>
        </p:sp>
        <p:sp>
          <p:nvSpPr>
            <p:cNvPr id="93" name="Rectangle 14">
              <a:extLst>
                <a:ext uri="{FF2B5EF4-FFF2-40B4-BE49-F238E27FC236}">
                  <a16:creationId xmlns:a16="http://schemas.microsoft.com/office/drawing/2014/main" id="{1735E7F1-C408-4C5F-B082-EB6CE65ED0CE}"/>
                </a:ext>
              </a:extLst>
            </p:cNvPr>
            <p:cNvSpPr>
              <a:spLocks noChangeArrowheads="1"/>
            </p:cNvSpPr>
            <p:nvPr/>
          </p:nvSpPr>
          <p:spPr bwMode="auto">
            <a:xfrm>
              <a:off x="1240" y="3120"/>
              <a:ext cx="1056" cy="528"/>
            </a:xfrm>
            <a:prstGeom prst="rect">
              <a:avLst/>
            </a:prstGeom>
            <a:noFill/>
            <a:ln w="38100">
              <a:solidFill>
                <a:srgbClr val="3333FF"/>
              </a:solidFill>
              <a:miter lim="800000"/>
              <a:headEnd/>
              <a:tailEnd/>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spcAft>
                  <a:spcPct val="0"/>
                </a:spcAft>
                <a:buClrTx/>
                <a:buFontTx/>
                <a:buNone/>
              </a:pPr>
              <a:r>
                <a:rPr kumimoji="1" lang="en-US" altLang="zh-CN" sz="2800">
                  <a:solidFill>
                    <a:srgbClr val="3333FF"/>
                  </a:solidFill>
                  <a:latin typeface="Times New Roman" panose="02020603050405020304" pitchFamily="18" charset="0"/>
                </a:rPr>
                <a:t>I/O</a:t>
              </a:r>
              <a:r>
                <a:rPr kumimoji="1" lang="zh-CN" altLang="en-US" sz="2800">
                  <a:solidFill>
                    <a:srgbClr val="3333FF"/>
                  </a:solidFill>
                  <a:latin typeface="Times New Roman" panose="02020603050405020304" pitchFamily="18" charset="0"/>
                </a:rPr>
                <a:t>接口</a:t>
              </a:r>
              <a:r>
                <a:rPr kumimoji="1" lang="en-US" altLang="zh-CN" sz="2800">
                  <a:solidFill>
                    <a:srgbClr val="3333FF"/>
                  </a:solidFill>
                  <a:latin typeface="Times New Roman" panose="02020603050405020304" pitchFamily="18" charset="0"/>
                </a:rPr>
                <a:t>0</a:t>
              </a:r>
            </a:p>
          </p:txBody>
        </p:sp>
        <p:sp>
          <p:nvSpPr>
            <p:cNvPr id="94" name="Rectangle 15">
              <a:extLst>
                <a:ext uri="{FF2B5EF4-FFF2-40B4-BE49-F238E27FC236}">
                  <a16:creationId xmlns:a16="http://schemas.microsoft.com/office/drawing/2014/main" id="{69A9668C-3860-4926-B4DB-A08A84D6498B}"/>
                </a:ext>
              </a:extLst>
            </p:cNvPr>
            <p:cNvSpPr>
              <a:spLocks noChangeArrowheads="1"/>
            </p:cNvSpPr>
            <p:nvPr/>
          </p:nvSpPr>
          <p:spPr bwMode="auto">
            <a:xfrm>
              <a:off x="2440" y="3120"/>
              <a:ext cx="1056" cy="528"/>
            </a:xfrm>
            <a:prstGeom prst="rect">
              <a:avLst/>
            </a:prstGeom>
            <a:noFill/>
            <a:ln w="38100">
              <a:solidFill>
                <a:srgbClr val="3333FF"/>
              </a:solidFill>
              <a:miter lim="800000"/>
              <a:headEnd/>
              <a:tailEnd/>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spcAft>
                  <a:spcPct val="0"/>
                </a:spcAft>
                <a:buClrTx/>
                <a:buFontTx/>
                <a:buNone/>
              </a:pPr>
              <a:r>
                <a:rPr kumimoji="1" lang="en-US" altLang="zh-CN" sz="2800">
                  <a:solidFill>
                    <a:srgbClr val="3333FF"/>
                  </a:solidFill>
                  <a:latin typeface="Times New Roman" panose="02020603050405020304" pitchFamily="18" charset="0"/>
                </a:rPr>
                <a:t>I/O</a:t>
              </a:r>
              <a:r>
                <a:rPr kumimoji="1" lang="zh-CN" altLang="en-US" sz="2800">
                  <a:solidFill>
                    <a:srgbClr val="3333FF"/>
                  </a:solidFill>
                  <a:latin typeface="Times New Roman" panose="02020603050405020304" pitchFamily="18" charset="0"/>
                </a:rPr>
                <a:t>接口</a:t>
              </a:r>
              <a:r>
                <a:rPr kumimoji="1" lang="en-US" altLang="zh-CN" sz="2800">
                  <a:solidFill>
                    <a:srgbClr val="3333FF"/>
                  </a:solidFill>
                  <a:latin typeface="Times New Roman" panose="02020603050405020304" pitchFamily="18" charset="0"/>
                </a:rPr>
                <a:t>1</a:t>
              </a:r>
            </a:p>
          </p:txBody>
        </p:sp>
        <p:sp>
          <p:nvSpPr>
            <p:cNvPr id="95" name="Rectangle 16">
              <a:extLst>
                <a:ext uri="{FF2B5EF4-FFF2-40B4-BE49-F238E27FC236}">
                  <a16:creationId xmlns:a16="http://schemas.microsoft.com/office/drawing/2014/main" id="{F77237C2-4782-4097-9B5A-A8816F829384}"/>
                </a:ext>
              </a:extLst>
            </p:cNvPr>
            <p:cNvSpPr>
              <a:spLocks noChangeArrowheads="1"/>
            </p:cNvSpPr>
            <p:nvPr/>
          </p:nvSpPr>
          <p:spPr bwMode="auto">
            <a:xfrm>
              <a:off x="3888" y="3120"/>
              <a:ext cx="1056" cy="528"/>
            </a:xfrm>
            <a:prstGeom prst="rect">
              <a:avLst/>
            </a:prstGeom>
            <a:noFill/>
            <a:ln w="38100">
              <a:solidFill>
                <a:srgbClr val="3333FF"/>
              </a:solidFill>
              <a:miter lim="800000"/>
              <a:headEnd/>
              <a:tailEnd/>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spcAft>
                  <a:spcPct val="0"/>
                </a:spcAft>
                <a:buClrTx/>
                <a:buFontTx/>
                <a:buNone/>
              </a:pPr>
              <a:r>
                <a:rPr kumimoji="1" lang="en-US" altLang="zh-CN" sz="2800">
                  <a:solidFill>
                    <a:srgbClr val="3333FF"/>
                  </a:solidFill>
                  <a:latin typeface="Times New Roman" panose="02020603050405020304" pitchFamily="18" charset="0"/>
                </a:rPr>
                <a:t>I/O</a:t>
              </a:r>
              <a:r>
                <a:rPr kumimoji="1" lang="zh-CN" altLang="en-US" sz="2800">
                  <a:solidFill>
                    <a:srgbClr val="3333FF"/>
                  </a:solidFill>
                  <a:latin typeface="Times New Roman" panose="02020603050405020304" pitchFamily="18" charset="0"/>
                </a:rPr>
                <a:t>接口</a:t>
              </a:r>
              <a:r>
                <a:rPr kumimoji="1" lang="en-US" altLang="zh-CN" sz="2800" i="1">
                  <a:solidFill>
                    <a:srgbClr val="3333FF"/>
                  </a:solidFill>
                  <a:latin typeface="Times New Roman" panose="02020603050405020304" pitchFamily="18" charset="0"/>
                </a:rPr>
                <a:t>n</a:t>
              </a:r>
            </a:p>
          </p:txBody>
        </p:sp>
        <p:sp>
          <p:nvSpPr>
            <p:cNvPr id="96" name="Line 17">
              <a:extLst>
                <a:ext uri="{FF2B5EF4-FFF2-40B4-BE49-F238E27FC236}">
                  <a16:creationId xmlns:a16="http://schemas.microsoft.com/office/drawing/2014/main" id="{7D049991-A917-4588-99D4-B7747958D7C1}"/>
                </a:ext>
              </a:extLst>
            </p:cNvPr>
            <p:cNvSpPr>
              <a:spLocks noChangeShapeType="1"/>
            </p:cNvSpPr>
            <p:nvPr/>
          </p:nvSpPr>
          <p:spPr bwMode="auto">
            <a:xfrm>
              <a:off x="712" y="1056"/>
              <a:ext cx="4280" cy="0"/>
            </a:xfrm>
            <a:prstGeom prst="line">
              <a:avLst/>
            </a:prstGeom>
            <a:noFill/>
            <a:ln w="38100">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 name="Freeform 18">
              <a:extLst>
                <a:ext uri="{FF2B5EF4-FFF2-40B4-BE49-F238E27FC236}">
                  <a16:creationId xmlns:a16="http://schemas.microsoft.com/office/drawing/2014/main" id="{33125D8A-4C89-4CD1-A2FF-71673B154F5A}"/>
                </a:ext>
              </a:extLst>
            </p:cNvPr>
            <p:cNvSpPr>
              <a:spLocks/>
            </p:cNvSpPr>
            <p:nvPr/>
          </p:nvSpPr>
          <p:spPr bwMode="auto">
            <a:xfrm>
              <a:off x="720" y="1536"/>
              <a:ext cx="3552" cy="1584"/>
            </a:xfrm>
            <a:custGeom>
              <a:avLst/>
              <a:gdLst>
                <a:gd name="T0" fmla="*/ 0 w 3552"/>
                <a:gd name="T1" fmla="*/ 0 h 1152"/>
                <a:gd name="T2" fmla="*/ 3552 w 3552"/>
                <a:gd name="T3" fmla="*/ 0 h 1152"/>
                <a:gd name="T4" fmla="*/ 3552 w 3552"/>
                <a:gd name="T5" fmla="*/ 14718 h 1152"/>
                <a:gd name="T6" fmla="*/ 0 60000 65536"/>
                <a:gd name="T7" fmla="*/ 0 60000 65536"/>
                <a:gd name="T8" fmla="*/ 0 60000 65536"/>
              </a:gdLst>
              <a:ahLst/>
              <a:cxnLst>
                <a:cxn ang="T6">
                  <a:pos x="T0" y="T1"/>
                </a:cxn>
                <a:cxn ang="T7">
                  <a:pos x="T2" y="T3"/>
                </a:cxn>
                <a:cxn ang="T8">
                  <a:pos x="T4" y="T5"/>
                </a:cxn>
              </a:cxnLst>
              <a:rect l="0" t="0" r="r" b="b"/>
              <a:pathLst>
                <a:path w="3552" h="1152">
                  <a:moveTo>
                    <a:pt x="0" y="0"/>
                  </a:moveTo>
                  <a:lnTo>
                    <a:pt x="3552" y="0"/>
                  </a:lnTo>
                  <a:lnTo>
                    <a:pt x="3552" y="1152"/>
                  </a:lnTo>
                </a:path>
              </a:pathLst>
            </a:custGeom>
            <a:noFill/>
            <a:ln w="38100" cmpd="sng">
              <a:solidFill>
                <a:srgbClr val="3333FF"/>
              </a:solidFill>
              <a:round/>
              <a:headEnd type="none" w="med" len="med"/>
              <a:tailEnd type="stealth" w="lg" len="lg"/>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8" name="Freeform 19">
              <a:extLst>
                <a:ext uri="{FF2B5EF4-FFF2-40B4-BE49-F238E27FC236}">
                  <a16:creationId xmlns:a16="http://schemas.microsoft.com/office/drawing/2014/main" id="{4F8E0E86-1627-491F-B356-2B69B932078D}"/>
                </a:ext>
              </a:extLst>
            </p:cNvPr>
            <p:cNvSpPr>
              <a:spLocks/>
            </p:cNvSpPr>
            <p:nvPr/>
          </p:nvSpPr>
          <p:spPr bwMode="auto">
            <a:xfrm>
              <a:off x="720" y="1776"/>
              <a:ext cx="3312" cy="1344"/>
            </a:xfrm>
            <a:custGeom>
              <a:avLst/>
              <a:gdLst>
                <a:gd name="T0" fmla="*/ 0 w 3552"/>
                <a:gd name="T1" fmla="*/ 0 h 1152"/>
                <a:gd name="T2" fmla="*/ 2029 w 3552"/>
                <a:gd name="T3" fmla="*/ 0 h 1152"/>
                <a:gd name="T4" fmla="*/ 2029 w 3552"/>
                <a:gd name="T5" fmla="*/ 3954 h 1152"/>
                <a:gd name="T6" fmla="*/ 0 60000 65536"/>
                <a:gd name="T7" fmla="*/ 0 60000 65536"/>
                <a:gd name="T8" fmla="*/ 0 60000 65536"/>
              </a:gdLst>
              <a:ahLst/>
              <a:cxnLst>
                <a:cxn ang="T6">
                  <a:pos x="T0" y="T1"/>
                </a:cxn>
                <a:cxn ang="T7">
                  <a:pos x="T2" y="T3"/>
                </a:cxn>
                <a:cxn ang="T8">
                  <a:pos x="T4" y="T5"/>
                </a:cxn>
              </a:cxnLst>
              <a:rect l="0" t="0" r="r" b="b"/>
              <a:pathLst>
                <a:path w="3552" h="1152">
                  <a:moveTo>
                    <a:pt x="0" y="0"/>
                  </a:moveTo>
                  <a:lnTo>
                    <a:pt x="3552" y="0"/>
                  </a:lnTo>
                  <a:lnTo>
                    <a:pt x="3552" y="1152"/>
                  </a:lnTo>
                </a:path>
              </a:pathLst>
            </a:custGeom>
            <a:noFill/>
            <a:ln w="38100" cmpd="sng">
              <a:solidFill>
                <a:srgbClr val="3333FF"/>
              </a:solidFill>
              <a:round/>
              <a:headEnd type="stealth" w="lg" len="lg"/>
              <a:tailEnd type="none" w="lg" len="lg"/>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9" name="Freeform 20">
              <a:extLst>
                <a:ext uri="{FF2B5EF4-FFF2-40B4-BE49-F238E27FC236}">
                  <a16:creationId xmlns:a16="http://schemas.microsoft.com/office/drawing/2014/main" id="{54E89ACC-5519-4E4A-8D67-421F937C64BB}"/>
                </a:ext>
              </a:extLst>
            </p:cNvPr>
            <p:cNvSpPr>
              <a:spLocks/>
            </p:cNvSpPr>
            <p:nvPr/>
          </p:nvSpPr>
          <p:spPr bwMode="auto">
            <a:xfrm>
              <a:off x="720" y="2736"/>
              <a:ext cx="672" cy="384"/>
            </a:xfrm>
            <a:custGeom>
              <a:avLst/>
              <a:gdLst>
                <a:gd name="T0" fmla="*/ 0 w 3552"/>
                <a:gd name="T1" fmla="*/ 0 h 1152"/>
                <a:gd name="T2" fmla="*/ 0 w 3552"/>
                <a:gd name="T3" fmla="*/ 0 h 1152"/>
                <a:gd name="T4" fmla="*/ 0 w 3552"/>
                <a:gd name="T5" fmla="*/ 0 h 1152"/>
                <a:gd name="T6" fmla="*/ 0 60000 65536"/>
                <a:gd name="T7" fmla="*/ 0 60000 65536"/>
                <a:gd name="T8" fmla="*/ 0 60000 65536"/>
              </a:gdLst>
              <a:ahLst/>
              <a:cxnLst>
                <a:cxn ang="T6">
                  <a:pos x="T0" y="T1"/>
                </a:cxn>
                <a:cxn ang="T7">
                  <a:pos x="T2" y="T3"/>
                </a:cxn>
                <a:cxn ang="T8">
                  <a:pos x="T4" y="T5"/>
                </a:cxn>
              </a:cxnLst>
              <a:rect l="0" t="0" r="r" b="b"/>
              <a:pathLst>
                <a:path w="3552" h="1152">
                  <a:moveTo>
                    <a:pt x="0" y="0"/>
                  </a:moveTo>
                  <a:lnTo>
                    <a:pt x="3552" y="0"/>
                  </a:lnTo>
                  <a:lnTo>
                    <a:pt x="3552" y="1152"/>
                  </a:lnTo>
                </a:path>
              </a:pathLst>
            </a:custGeom>
            <a:noFill/>
            <a:ln w="38100" cmpd="sng">
              <a:solidFill>
                <a:srgbClr val="3333FF"/>
              </a:solidFill>
              <a:round/>
              <a:headEnd type="stealth" w="lg" len="lg"/>
              <a:tailEnd type="none" w="lg" len="lg"/>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0" name="Freeform 21">
              <a:extLst>
                <a:ext uri="{FF2B5EF4-FFF2-40B4-BE49-F238E27FC236}">
                  <a16:creationId xmlns:a16="http://schemas.microsoft.com/office/drawing/2014/main" id="{F7D4D292-3886-4349-B382-FE84A9CDEDD4}"/>
                </a:ext>
              </a:extLst>
            </p:cNvPr>
            <p:cNvSpPr>
              <a:spLocks/>
            </p:cNvSpPr>
            <p:nvPr/>
          </p:nvSpPr>
          <p:spPr bwMode="auto">
            <a:xfrm>
              <a:off x="720" y="2256"/>
              <a:ext cx="1968" cy="864"/>
            </a:xfrm>
            <a:custGeom>
              <a:avLst/>
              <a:gdLst>
                <a:gd name="T0" fmla="*/ 0 w 3552"/>
                <a:gd name="T1" fmla="*/ 0 h 1152"/>
                <a:gd name="T2" fmla="*/ 32 w 3552"/>
                <a:gd name="T3" fmla="*/ 0 h 1152"/>
                <a:gd name="T4" fmla="*/ 32 w 3552"/>
                <a:gd name="T5" fmla="*/ 116 h 1152"/>
                <a:gd name="T6" fmla="*/ 0 60000 65536"/>
                <a:gd name="T7" fmla="*/ 0 60000 65536"/>
                <a:gd name="T8" fmla="*/ 0 60000 65536"/>
              </a:gdLst>
              <a:ahLst/>
              <a:cxnLst>
                <a:cxn ang="T6">
                  <a:pos x="T0" y="T1"/>
                </a:cxn>
                <a:cxn ang="T7">
                  <a:pos x="T2" y="T3"/>
                </a:cxn>
                <a:cxn ang="T8">
                  <a:pos x="T4" y="T5"/>
                </a:cxn>
              </a:cxnLst>
              <a:rect l="0" t="0" r="r" b="b"/>
              <a:pathLst>
                <a:path w="3552" h="1152">
                  <a:moveTo>
                    <a:pt x="0" y="0"/>
                  </a:moveTo>
                  <a:lnTo>
                    <a:pt x="3552" y="0"/>
                  </a:lnTo>
                  <a:lnTo>
                    <a:pt x="3552" y="1152"/>
                  </a:lnTo>
                </a:path>
              </a:pathLst>
            </a:custGeom>
            <a:noFill/>
            <a:ln w="38100" cmpd="sng">
              <a:solidFill>
                <a:srgbClr val="3333FF"/>
              </a:solidFill>
              <a:round/>
              <a:headEnd type="stealth" w="lg" len="lg"/>
              <a:tailEnd type="none" w="lg" len="lg"/>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1" name="Freeform 22">
              <a:extLst>
                <a:ext uri="{FF2B5EF4-FFF2-40B4-BE49-F238E27FC236}">
                  <a16:creationId xmlns:a16="http://schemas.microsoft.com/office/drawing/2014/main" id="{C7713549-4D7B-4AA4-92DF-26708A514251}"/>
                </a:ext>
              </a:extLst>
            </p:cNvPr>
            <p:cNvSpPr>
              <a:spLocks/>
            </p:cNvSpPr>
            <p:nvPr/>
          </p:nvSpPr>
          <p:spPr bwMode="auto">
            <a:xfrm>
              <a:off x="720" y="2016"/>
              <a:ext cx="2160" cy="1104"/>
            </a:xfrm>
            <a:custGeom>
              <a:avLst/>
              <a:gdLst>
                <a:gd name="T0" fmla="*/ 0 w 3552"/>
                <a:gd name="T1" fmla="*/ 0 h 1152"/>
                <a:gd name="T2" fmla="*/ 66 w 3552"/>
                <a:gd name="T3" fmla="*/ 0 h 1152"/>
                <a:gd name="T4" fmla="*/ 66 w 3552"/>
                <a:gd name="T5" fmla="*/ 820 h 1152"/>
                <a:gd name="T6" fmla="*/ 0 60000 65536"/>
                <a:gd name="T7" fmla="*/ 0 60000 65536"/>
                <a:gd name="T8" fmla="*/ 0 60000 65536"/>
              </a:gdLst>
              <a:ahLst/>
              <a:cxnLst>
                <a:cxn ang="T6">
                  <a:pos x="T0" y="T1"/>
                </a:cxn>
                <a:cxn ang="T7">
                  <a:pos x="T2" y="T3"/>
                </a:cxn>
                <a:cxn ang="T8">
                  <a:pos x="T4" y="T5"/>
                </a:cxn>
              </a:cxnLst>
              <a:rect l="0" t="0" r="r" b="b"/>
              <a:pathLst>
                <a:path w="3552" h="1152">
                  <a:moveTo>
                    <a:pt x="0" y="0"/>
                  </a:moveTo>
                  <a:lnTo>
                    <a:pt x="3552" y="0"/>
                  </a:lnTo>
                  <a:lnTo>
                    <a:pt x="3552" y="1152"/>
                  </a:lnTo>
                </a:path>
              </a:pathLst>
            </a:custGeom>
            <a:noFill/>
            <a:ln w="38100" cmpd="sng">
              <a:solidFill>
                <a:srgbClr val="3333FF"/>
              </a:solidFill>
              <a:round/>
              <a:headEnd type="none" w="med" len="med"/>
              <a:tailEnd type="stealth" w="lg" len="lg"/>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 name="Freeform 23">
              <a:extLst>
                <a:ext uri="{FF2B5EF4-FFF2-40B4-BE49-F238E27FC236}">
                  <a16:creationId xmlns:a16="http://schemas.microsoft.com/office/drawing/2014/main" id="{3DD25675-946D-4395-8C44-326D82FC1A82}"/>
                </a:ext>
              </a:extLst>
            </p:cNvPr>
            <p:cNvSpPr>
              <a:spLocks/>
            </p:cNvSpPr>
            <p:nvPr/>
          </p:nvSpPr>
          <p:spPr bwMode="auto">
            <a:xfrm>
              <a:off x="720" y="2496"/>
              <a:ext cx="864" cy="624"/>
            </a:xfrm>
            <a:custGeom>
              <a:avLst/>
              <a:gdLst>
                <a:gd name="T0" fmla="*/ 0 w 3552"/>
                <a:gd name="T1" fmla="*/ 0 h 1152"/>
                <a:gd name="T2" fmla="*/ 0 w 3552"/>
                <a:gd name="T3" fmla="*/ 0 h 1152"/>
                <a:gd name="T4" fmla="*/ 0 w 3552"/>
                <a:gd name="T5" fmla="*/ 9 h 1152"/>
                <a:gd name="T6" fmla="*/ 0 60000 65536"/>
                <a:gd name="T7" fmla="*/ 0 60000 65536"/>
                <a:gd name="T8" fmla="*/ 0 60000 65536"/>
              </a:gdLst>
              <a:ahLst/>
              <a:cxnLst>
                <a:cxn ang="T6">
                  <a:pos x="T0" y="T1"/>
                </a:cxn>
                <a:cxn ang="T7">
                  <a:pos x="T2" y="T3"/>
                </a:cxn>
                <a:cxn ang="T8">
                  <a:pos x="T4" y="T5"/>
                </a:cxn>
              </a:cxnLst>
              <a:rect l="0" t="0" r="r" b="b"/>
              <a:pathLst>
                <a:path w="3552" h="1152">
                  <a:moveTo>
                    <a:pt x="0" y="0"/>
                  </a:moveTo>
                  <a:lnTo>
                    <a:pt x="3552" y="0"/>
                  </a:lnTo>
                  <a:lnTo>
                    <a:pt x="3552" y="1152"/>
                  </a:lnTo>
                </a:path>
              </a:pathLst>
            </a:custGeom>
            <a:noFill/>
            <a:ln w="38100" cmpd="sng">
              <a:solidFill>
                <a:srgbClr val="3333FF"/>
              </a:solidFill>
              <a:round/>
              <a:headEnd type="none" w="med" len="med"/>
              <a:tailEnd type="stealth" w="lg" len="lg"/>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 name="Text Box 24">
              <a:extLst>
                <a:ext uri="{FF2B5EF4-FFF2-40B4-BE49-F238E27FC236}">
                  <a16:creationId xmlns:a16="http://schemas.microsoft.com/office/drawing/2014/main" id="{26B7F7D9-C592-4730-99E1-AB94A046AA8B}"/>
                </a:ext>
              </a:extLst>
            </p:cNvPr>
            <p:cNvSpPr txBox="1">
              <a:spLocks noChangeArrowheads="1"/>
            </p:cNvSpPr>
            <p:nvPr/>
          </p:nvSpPr>
          <p:spPr bwMode="auto">
            <a:xfrm>
              <a:off x="3504" y="3120"/>
              <a:ext cx="372" cy="365"/>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rgbClr val="3333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spcAft>
                  <a:spcPct val="0"/>
                </a:spcAft>
                <a:buClrTx/>
                <a:buFontTx/>
                <a:buNone/>
              </a:pPr>
              <a:r>
                <a:rPr kumimoji="1" lang="en-US" altLang="zh-CN" sz="3200">
                  <a:solidFill>
                    <a:srgbClr val="3333FF"/>
                  </a:solidFill>
                  <a:latin typeface="Times New Roman" panose="02020603050405020304" pitchFamily="18" charset="0"/>
                </a:rPr>
                <a:t>…</a:t>
              </a:r>
            </a:p>
          </p:txBody>
        </p:sp>
        <p:sp>
          <p:nvSpPr>
            <p:cNvPr id="104" name="Text Box 25">
              <a:extLst>
                <a:ext uri="{FF2B5EF4-FFF2-40B4-BE49-F238E27FC236}">
                  <a16:creationId xmlns:a16="http://schemas.microsoft.com/office/drawing/2014/main" id="{9A717DA9-E417-41B0-B875-9FD89B6DA1D3}"/>
                </a:ext>
              </a:extLst>
            </p:cNvPr>
            <p:cNvSpPr txBox="1">
              <a:spLocks noChangeArrowheads="1"/>
            </p:cNvSpPr>
            <p:nvPr/>
          </p:nvSpPr>
          <p:spPr bwMode="auto">
            <a:xfrm>
              <a:off x="1020" y="2527"/>
              <a:ext cx="528" cy="192"/>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rgbClr val="3333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50000"/>
                </a:spcBef>
                <a:spcAft>
                  <a:spcPct val="0"/>
                </a:spcAft>
                <a:buClrTx/>
                <a:buFontTx/>
                <a:buNone/>
              </a:pPr>
              <a:r>
                <a:rPr kumimoji="1" lang="en-US" altLang="zh-CN" sz="2000">
                  <a:solidFill>
                    <a:srgbClr val="3333FF"/>
                  </a:solidFill>
                  <a:latin typeface="Times New Roman" panose="02020603050405020304" pitchFamily="18" charset="0"/>
                </a:rPr>
                <a:t>BR</a:t>
              </a:r>
              <a:r>
                <a:rPr kumimoji="1" lang="en-US" altLang="zh-CN" sz="2000" baseline="-20000">
                  <a:solidFill>
                    <a:srgbClr val="3333FF"/>
                  </a:solidFill>
                  <a:latin typeface="Times New Roman" panose="02020603050405020304" pitchFamily="18" charset="0"/>
                </a:rPr>
                <a:t>0</a:t>
              </a:r>
            </a:p>
          </p:txBody>
        </p:sp>
        <p:sp>
          <p:nvSpPr>
            <p:cNvPr id="105" name="Text Box 26">
              <a:extLst>
                <a:ext uri="{FF2B5EF4-FFF2-40B4-BE49-F238E27FC236}">
                  <a16:creationId xmlns:a16="http://schemas.microsoft.com/office/drawing/2014/main" id="{1BF3D808-EE34-4A73-BDDB-ABE439C47C11}"/>
                </a:ext>
              </a:extLst>
            </p:cNvPr>
            <p:cNvSpPr txBox="1">
              <a:spLocks noChangeArrowheads="1"/>
            </p:cNvSpPr>
            <p:nvPr/>
          </p:nvSpPr>
          <p:spPr bwMode="auto">
            <a:xfrm>
              <a:off x="1152" y="2292"/>
              <a:ext cx="528" cy="192"/>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rgbClr val="3333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50000"/>
                </a:spcBef>
                <a:spcAft>
                  <a:spcPct val="0"/>
                </a:spcAft>
                <a:buClrTx/>
                <a:buFontTx/>
                <a:buNone/>
              </a:pPr>
              <a:r>
                <a:rPr kumimoji="1" lang="en-US" altLang="zh-CN" sz="2000">
                  <a:solidFill>
                    <a:srgbClr val="3333FF"/>
                  </a:solidFill>
                  <a:latin typeface="Times New Roman" panose="02020603050405020304" pitchFamily="18" charset="0"/>
                </a:rPr>
                <a:t>BG</a:t>
              </a:r>
              <a:r>
                <a:rPr kumimoji="1" lang="en-US" altLang="zh-CN" sz="2000" baseline="-20000">
                  <a:solidFill>
                    <a:srgbClr val="3333FF"/>
                  </a:solidFill>
                  <a:latin typeface="Times New Roman" panose="02020603050405020304" pitchFamily="18" charset="0"/>
                </a:rPr>
                <a:t>0</a:t>
              </a:r>
            </a:p>
          </p:txBody>
        </p:sp>
        <p:sp>
          <p:nvSpPr>
            <p:cNvPr id="106" name="Text Box 27">
              <a:extLst>
                <a:ext uri="{FF2B5EF4-FFF2-40B4-BE49-F238E27FC236}">
                  <a16:creationId xmlns:a16="http://schemas.microsoft.com/office/drawing/2014/main" id="{B6E74187-8CDD-45B6-AA3D-5E5786CA99E5}"/>
                </a:ext>
              </a:extLst>
            </p:cNvPr>
            <p:cNvSpPr txBox="1">
              <a:spLocks noChangeArrowheads="1"/>
            </p:cNvSpPr>
            <p:nvPr/>
          </p:nvSpPr>
          <p:spPr bwMode="auto">
            <a:xfrm>
              <a:off x="2208" y="2035"/>
              <a:ext cx="528" cy="192"/>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rgbClr val="3333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50000"/>
                </a:spcBef>
                <a:spcAft>
                  <a:spcPct val="0"/>
                </a:spcAft>
                <a:buClrTx/>
                <a:buFontTx/>
                <a:buNone/>
              </a:pPr>
              <a:r>
                <a:rPr kumimoji="1" lang="en-US" altLang="zh-CN" sz="2000">
                  <a:solidFill>
                    <a:srgbClr val="3333FF"/>
                  </a:solidFill>
                  <a:latin typeface="Times New Roman" panose="02020603050405020304" pitchFamily="18" charset="0"/>
                </a:rPr>
                <a:t>BR</a:t>
              </a:r>
              <a:r>
                <a:rPr kumimoji="1" lang="en-US" altLang="zh-CN" sz="2000" baseline="-20000">
                  <a:solidFill>
                    <a:srgbClr val="3333FF"/>
                  </a:solidFill>
                  <a:latin typeface="Times New Roman" panose="02020603050405020304" pitchFamily="18" charset="0"/>
                </a:rPr>
                <a:t>1</a:t>
              </a:r>
            </a:p>
          </p:txBody>
        </p:sp>
        <p:sp>
          <p:nvSpPr>
            <p:cNvPr id="107" name="Text Box 28">
              <a:extLst>
                <a:ext uri="{FF2B5EF4-FFF2-40B4-BE49-F238E27FC236}">
                  <a16:creationId xmlns:a16="http://schemas.microsoft.com/office/drawing/2014/main" id="{180535BA-5D49-4FFB-9E42-AD103B063873}"/>
                </a:ext>
              </a:extLst>
            </p:cNvPr>
            <p:cNvSpPr txBox="1">
              <a:spLocks noChangeArrowheads="1"/>
            </p:cNvSpPr>
            <p:nvPr/>
          </p:nvSpPr>
          <p:spPr bwMode="auto">
            <a:xfrm>
              <a:off x="2448" y="1795"/>
              <a:ext cx="528" cy="192"/>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rgbClr val="3333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50000"/>
                </a:spcBef>
                <a:spcAft>
                  <a:spcPct val="0"/>
                </a:spcAft>
                <a:buClrTx/>
                <a:buFontTx/>
                <a:buNone/>
              </a:pPr>
              <a:r>
                <a:rPr kumimoji="1" lang="en-US" altLang="zh-CN" sz="2000">
                  <a:solidFill>
                    <a:srgbClr val="3333FF"/>
                  </a:solidFill>
                  <a:latin typeface="Times New Roman" panose="02020603050405020304" pitchFamily="18" charset="0"/>
                </a:rPr>
                <a:t>BG</a:t>
              </a:r>
              <a:r>
                <a:rPr kumimoji="1" lang="en-US" altLang="zh-CN" sz="2000" baseline="-20000">
                  <a:solidFill>
                    <a:srgbClr val="3333FF"/>
                  </a:solidFill>
                  <a:latin typeface="Times New Roman" panose="02020603050405020304" pitchFamily="18" charset="0"/>
                </a:rPr>
                <a:t>1</a:t>
              </a:r>
            </a:p>
          </p:txBody>
        </p:sp>
        <p:sp>
          <p:nvSpPr>
            <p:cNvPr id="108" name="Text Box 29">
              <a:extLst>
                <a:ext uri="{FF2B5EF4-FFF2-40B4-BE49-F238E27FC236}">
                  <a16:creationId xmlns:a16="http://schemas.microsoft.com/office/drawing/2014/main" id="{EC2866A4-70B4-4C44-B134-85308B4FCC3C}"/>
                </a:ext>
              </a:extLst>
            </p:cNvPr>
            <p:cNvSpPr txBox="1">
              <a:spLocks noChangeArrowheads="1"/>
            </p:cNvSpPr>
            <p:nvPr/>
          </p:nvSpPr>
          <p:spPr bwMode="auto">
            <a:xfrm>
              <a:off x="3600" y="1568"/>
              <a:ext cx="528" cy="192"/>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rgbClr val="3333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50000"/>
                </a:spcBef>
                <a:spcAft>
                  <a:spcPct val="0"/>
                </a:spcAft>
                <a:buClrTx/>
                <a:buFontTx/>
                <a:buNone/>
              </a:pPr>
              <a:r>
                <a:rPr kumimoji="1" lang="en-US" altLang="zh-CN" sz="2000">
                  <a:solidFill>
                    <a:srgbClr val="3333FF"/>
                  </a:solidFill>
                  <a:latin typeface="Times New Roman" panose="02020603050405020304" pitchFamily="18" charset="0"/>
                </a:rPr>
                <a:t>BR</a:t>
              </a:r>
              <a:r>
                <a:rPr kumimoji="1" lang="en-US" altLang="zh-CN" sz="2000" i="1" baseline="-20000">
                  <a:solidFill>
                    <a:srgbClr val="3333FF"/>
                  </a:solidFill>
                  <a:latin typeface="Times New Roman" panose="02020603050405020304" pitchFamily="18" charset="0"/>
                </a:rPr>
                <a:t>n</a:t>
              </a:r>
            </a:p>
          </p:txBody>
        </p:sp>
        <p:sp>
          <p:nvSpPr>
            <p:cNvPr id="109" name="Text Box 30">
              <a:extLst>
                <a:ext uri="{FF2B5EF4-FFF2-40B4-BE49-F238E27FC236}">
                  <a16:creationId xmlns:a16="http://schemas.microsoft.com/office/drawing/2014/main" id="{5A3B01A6-645E-4BA4-8713-A3E83EEC963D}"/>
                </a:ext>
              </a:extLst>
            </p:cNvPr>
            <p:cNvSpPr txBox="1">
              <a:spLocks noChangeArrowheads="1"/>
            </p:cNvSpPr>
            <p:nvPr/>
          </p:nvSpPr>
          <p:spPr bwMode="auto">
            <a:xfrm>
              <a:off x="3840" y="1321"/>
              <a:ext cx="528" cy="192"/>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rgbClr val="3333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50000"/>
                </a:spcBef>
                <a:spcAft>
                  <a:spcPct val="0"/>
                </a:spcAft>
                <a:buClrTx/>
                <a:buFontTx/>
                <a:buNone/>
              </a:pPr>
              <a:r>
                <a:rPr kumimoji="1" lang="en-US" altLang="zh-CN" sz="2000">
                  <a:solidFill>
                    <a:srgbClr val="3333FF"/>
                  </a:solidFill>
                  <a:latin typeface="Times New Roman" panose="02020603050405020304" pitchFamily="18" charset="0"/>
                </a:rPr>
                <a:t>BG</a:t>
              </a:r>
              <a:r>
                <a:rPr kumimoji="1" lang="en-US" altLang="zh-CN" sz="2000" i="1" baseline="-20000">
                  <a:solidFill>
                    <a:srgbClr val="3333FF"/>
                  </a:solidFill>
                  <a:latin typeface="Times New Roman" panose="02020603050405020304" pitchFamily="18" charset="0"/>
                </a:rPr>
                <a:t>n</a:t>
              </a:r>
            </a:p>
          </p:txBody>
        </p:sp>
        <p:sp>
          <p:nvSpPr>
            <p:cNvPr id="110" name="Line 31">
              <a:extLst>
                <a:ext uri="{FF2B5EF4-FFF2-40B4-BE49-F238E27FC236}">
                  <a16:creationId xmlns:a16="http://schemas.microsoft.com/office/drawing/2014/main" id="{7820FDA3-EE19-435F-B465-4F3507AE512F}"/>
                </a:ext>
              </a:extLst>
            </p:cNvPr>
            <p:cNvSpPr>
              <a:spLocks noChangeShapeType="1"/>
            </p:cNvSpPr>
            <p:nvPr/>
          </p:nvSpPr>
          <p:spPr bwMode="auto">
            <a:xfrm>
              <a:off x="1824" y="1296"/>
              <a:ext cx="0" cy="1824"/>
            </a:xfrm>
            <a:prstGeom prst="line">
              <a:avLst/>
            </a:prstGeom>
            <a:noFill/>
            <a:ln w="38100">
              <a:solidFill>
                <a:srgbClr val="3333FF"/>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 name="Line 32">
              <a:extLst>
                <a:ext uri="{FF2B5EF4-FFF2-40B4-BE49-F238E27FC236}">
                  <a16:creationId xmlns:a16="http://schemas.microsoft.com/office/drawing/2014/main" id="{818F15B2-18A0-417E-A009-9EF2DF8178DE}"/>
                </a:ext>
              </a:extLst>
            </p:cNvPr>
            <p:cNvSpPr>
              <a:spLocks noChangeShapeType="1"/>
            </p:cNvSpPr>
            <p:nvPr/>
          </p:nvSpPr>
          <p:spPr bwMode="auto">
            <a:xfrm>
              <a:off x="2064" y="1056"/>
              <a:ext cx="0" cy="2064"/>
            </a:xfrm>
            <a:prstGeom prst="line">
              <a:avLst/>
            </a:prstGeom>
            <a:noFill/>
            <a:ln w="38100">
              <a:solidFill>
                <a:srgbClr val="3333FF"/>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2" name="Line 33">
              <a:extLst>
                <a:ext uri="{FF2B5EF4-FFF2-40B4-BE49-F238E27FC236}">
                  <a16:creationId xmlns:a16="http://schemas.microsoft.com/office/drawing/2014/main" id="{21D017CA-82FB-4FA6-9430-D652E3E56C1D}"/>
                </a:ext>
              </a:extLst>
            </p:cNvPr>
            <p:cNvSpPr>
              <a:spLocks noChangeShapeType="1"/>
            </p:cNvSpPr>
            <p:nvPr/>
          </p:nvSpPr>
          <p:spPr bwMode="auto">
            <a:xfrm>
              <a:off x="3120" y="1296"/>
              <a:ext cx="0" cy="1824"/>
            </a:xfrm>
            <a:prstGeom prst="line">
              <a:avLst/>
            </a:prstGeom>
            <a:noFill/>
            <a:ln w="38100">
              <a:solidFill>
                <a:srgbClr val="3333FF"/>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3" name="Line 34">
              <a:extLst>
                <a:ext uri="{FF2B5EF4-FFF2-40B4-BE49-F238E27FC236}">
                  <a16:creationId xmlns:a16="http://schemas.microsoft.com/office/drawing/2014/main" id="{61DC8F34-70D5-4F84-BA18-3F4651E4A3A7}"/>
                </a:ext>
              </a:extLst>
            </p:cNvPr>
            <p:cNvSpPr>
              <a:spLocks noChangeShapeType="1"/>
            </p:cNvSpPr>
            <p:nvPr/>
          </p:nvSpPr>
          <p:spPr bwMode="auto">
            <a:xfrm>
              <a:off x="4512" y="1296"/>
              <a:ext cx="0" cy="1824"/>
            </a:xfrm>
            <a:prstGeom prst="line">
              <a:avLst/>
            </a:prstGeom>
            <a:noFill/>
            <a:ln w="38100">
              <a:solidFill>
                <a:srgbClr val="3333FF"/>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 name="Line 35">
              <a:extLst>
                <a:ext uri="{FF2B5EF4-FFF2-40B4-BE49-F238E27FC236}">
                  <a16:creationId xmlns:a16="http://schemas.microsoft.com/office/drawing/2014/main" id="{2ABE6F0F-E0DB-4413-9672-A8936FF0F2BE}"/>
                </a:ext>
              </a:extLst>
            </p:cNvPr>
            <p:cNvSpPr>
              <a:spLocks noChangeShapeType="1"/>
            </p:cNvSpPr>
            <p:nvPr/>
          </p:nvSpPr>
          <p:spPr bwMode="auto">
            <a:xfrm>
              <a:off x="3360" y="1056"/>
              <a:ext cx="0" cy="2064"/>
            </a:xfrm>
            <a:prstGeom prst="line">
              <a:avLst/>
            </a:prstGeom>
            <a:noFill/>
            <a:ln w="38100">
              <a:solidFill>
                <a:srgbClr val="3333FF"/>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 name="Line 36">
              <a:extLst>
                <a:ext uri="{FF2B5EF4-FFF2-40B4-BE49-F238E27FC236}">
                  <a16:creationId xmlns:a16="http://schemas.microsoft.com/office/drawing/2014/main" id="{0CF3F757-EE22-4E5A-9868-FDB6C42FCCF4}"/>
                </a:ext>
              </a:extLst>
            </p:cNvPr>
            <p:cNvSpPr>
              <a:spLocks noChangeShapeType="1"/>
            </p:cNvSpPr>
            <p:nvPr/>
          </p:nvSpPr>
          <p:spPr bwMode="auto">
            <a:xfrm>
              <a:off x="4752" y="1056"/>
              <a:ext cx="0" cy="2064"/>
            </a:xfrm>
            <a:prstGeom prst="line">
              <a:avLst/>
            </a:prstGeom>
            <a:noFill/>
            <a:ln w="38100">
              <a:solidFill>
                <a:srgbClr val="3333FF"/>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6" name="Text Box 37">
              <a:extLst>
                <a:ext uri="{FF2B5EF4-FFF2-40B4-BE49-F238E27FC236}">
                  <a16:creationId xmlns:a16="http://schemas.microsoft.com/office/drawing/2014/main" id="{C4EBDB26-DD6A-4673-ABC1-3610F4699AA4}"/>
                </a:ext>
              </a:extLst>
            </p:cNvPr>
            <p:cNvSpPr txBox="1">
              <a:spLocks noChangeArrowheads="1"/>
            </p:cNvSpPr>
            <p:nvPr/>
          </p:nvSpPr>
          <p:spPr bwMode="auto">
            <a:xfrm>
              <a:off x="5296" y="2198"/>
              <a:ext cx="1488" cy="748"/>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rgbClr val="3333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spcAft>
                  <a:spcPct val="0"/>
                </a:spcAft>
                <a:buClrTx/>
                <a:buFontTx/>
                <a:buNone/>
              </a:pPr>
              <a:endParaRPr kumimoji="1" lang="en-US" altLang="zh-CN" dirty="0">
                <a:solidFill>
                  <a:srgbClr val="3333FF"/>
                </a:solidFill>
                <a:latin typeface="Times New Roman" panose="02020603050405020304" pitchFamily="18" charset="0"/>
              </a:endParaRPr>
            </a:p>
            <a:p>
              <a:pPr eaLnBrk="1" hangingPunct="1">
                <a:lnSpc>
                  <a:spcPct val="100000"/>
                </a:lnSpc>
                <a:spcBef>
                  <a:spcPct val="0"/>
                </a:spcBef>
                <a:spcAft>
                  <a:spcPct val="0"/>
                </a:spcAft>
                <a:buClrTx/>
                <a:buFontTx/>
                <a:buNone/>
              </a:pPr>
              <a:r>
                <a:rPr kumimoji="1" lang="en-US" altLang="zh-CN" dirty="0">
                  <a:solidFill>
                    <a:srgbClr val="3333FF"/>
                  </a:solidFill>
                  <a:latin typeface="Times New Roman" panose="02020603050405020304" pitchFamily="18" charset="0"/>
                </a:rPr>
                <a:t>BG-</a:t>
              </a:r>
              <a:r>
                <a:rPr kumimoji="1" lang="zh-CN" altLang="en-US" dirty="0">
                  <a:solidFill>
                    <a:srgbClr val="3333FF"/>
                  </a:solidFill>
                  <a:latin typeface="Times New Roman" panose="02020603050405020304" pitchFamily="18" charset="0"/>
                </a:rPr>
                <a:t>总线同意</a:t>
              </a:r>
            </a:p>
            <a:p>
              <a:pPr eaLnBrk="1" hangingPunct="1">
                <a:lnSpc>
                  <a:spcPct val="100000"/>
                </a:lnSpc>
                <a:spcBef>
                  <a:spcPct val="0"/>
                </a:spcBef>
                <a:spcAft>
                  <a:spcPct val="0"/>
                </a:spcAft>
                <a:buClrTx/>
                <a:buFontTx/>
                <a:buNone/>
              </a:pPr>
              <a:r>
                <a:rPr kumimoji="1" lang="en-US" altLang="zh-CN" dirty="0">
                  <a:solidFill>
                    <a:srgbClr val="3333FF"/>
                  </a:solidFill>
                  <a:latin typeface="Times New Roman" panose="02020603050405020304" pitchFamily="18" charset="0"/>
                </a:rPr>
                <a:t>BR-</a:t>
              </a:r>
              <a:r>
                <a:rPr kumimoji="1" lang="zh-CN" altLang="en-US" dirty="0">
                  <a:solidFill>
                    <a:srgbClr val="3333FF"/>
                  </a:solidFill>
                  <a:latin typeface="Times New Roman" panose="02020603050405020304" pitchFamily="18" charset="0"/>
                </a:rPr>
                <a:t>总线请求</a:t>
              </a:r>
            </a:p>
          </p:txBody>
        </p:sp>
      </p:grpSp>
      <p:grpSp>
        <p:nvGrpSpPr>
          <p:cNvPr id="117" name="Group 38">
            <a:extLst>
              <a:ext uri="{FF2B5EF4-FFF2-40B4-BE49-F238E27FC236}">
                <a16:creationId xmlns:a16="http://schemas.microsoft.com/office/drawing/2014/main" id="{065FA918-5982-47BC-9CCE-30C5B42CEFDD}"/>
              </a:ext>
            </a:extLst>
          </p:cNvPr>
          <p:cNvGrpSpPr>
            <a:grpSpLocks/>
          </p:cNvGrpSpPr>
          <p:nvPr/>
        </p:nvGrpSpPr>
        <p:grpSpPr bwMode="auto">
          <a:xfrm>
            <a:off x="1873250" y="2012631"/>
            <a:ext cx="5257800" cy="2133600"/>
            <a:chOff x="720" y="1776"/>
            <a:chExt cx="3312" cy="1344"/>
          </a:xfrm>
        </p:grpSpPr>
        <p:sp>
          <p:nvSpPr>
            <p:cNvPr id="118" name="Freeform 39">
              <a:extLst>
                <a:ext uri="{FF2B5EF4-FFF2-40B4-BE49-F238E27FC236}">
                  <a16:creationId xmlns:a16="http://schemas.microsoft.com/office/drawing/2014/main" id="{D8D2CF05-FA69-4BF8-B37A-C50E76AC9061}"/>
                </a:ext>
              </a:extLst>
            </p:cNvPr>
            <p:cNvSpPr>
              <a:spLocks/>
            </p:cNvSpPr>
            <p:nvPr/>
          </p:nvSpPr>
          <p:spPr bwMode="auto">
            <a:xfrm>
              <a:off x="720" y="1776"/>
              <a:ext cx="3312" cy="1344"/>
            </a:xfrm>
            <a:custGeom>
              <a:avLst/>
              <a:gdLst>
                <a:gd name="T0" fmla="*/ 0 w 3552"/>
                <a:gd name="T1" fmla="*/ 0 h 1152"/>
                <a:gd name="T2" fmla="*/ 2029 w 3552"/>
                <a:gd name="T3" fmla="*/ 0 h 1152"/>
                <a:gd name="T4" fmla="*/ 2029 w 3552"/>
                <a:gd name="T5" fmla="*/ 3954 h 1152"/>
                <a:gd name="T6" fmla="*/ 0 60000 65536"/>
                <a:gd name="T7" fmla="*/ 0 60000 65536"/>
                <a:gd name="T8" fmla="*/ 0 60000 65536"/>
              </a:gdLst>
              <a:ahLst/>
              <a:cxnLst>
                <a:cxn ang="T6">
                  <a:pos x="T0" y="T1"/>
                </a:cxn>
                <a:cxn ang="T7">
                  <a:pos x="T2" y="T3"/>
                </a:cxn>
                <a:cxn ang="T8">
                  <a:pos x="T4" y="T5"/>
                </a:cxn>
              </a:cxnLst>
              <a:rect l="0" t="0" r="r" b="b"/>
              <a:pathLst>
                <a:path w="3552" h="1152">
                  <a:moveTo>
                    <a:pt x="0" y="0"/>
                  </a:moveTo>
                  <a:lnTo>
                    <a:pt x="3552" y="0"/>
                  </a:lnTo>
                  <a:lnTo>
                    <a:pt x="3552" y="1152"/>
                  </a:lnTo>
                </a:path>
              </a:pathLst>
            </a:custGeom>
            <a:noFill/>
            <a:ln w="76200" cmpd="sng">
              <a:solidFill>
                <a:srgbClr val="FF0000"/>
              </a:solidFill>
              <a:round/>
              <a:headEnd type="stealth" w="med" len="med"/>
              <a:tailEnd type="none" w="lg" len="lg"/>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9" name="Freeform 40">
              <a:extLst>
                <a:ext uri="{FF2B5EF4-FFF2-40B4-BE49-F238E27FC236}">
                  <a16:creationId xmlns:a16="http://schemas.microsoft.com/office/drawing/2014/main" id="{2BD0C263-162C-49EB-8A07-DD831F9146CC}"/>
                </a:ext>
              </a:extLst>
            </p:cNvPr>
            <p:cNvSpPr>
              <a:spLocks/>
            </p:cNvSpPr>
            <p:nvPr/>
          </p:nvSpPr>
          <p:spPr bwMode="auto">
            <a:xfrm>
              <a:off x="720" y="2256"/>
              <a:ext cx="1968" cy="864"/>
            </a:xfrm>
            <a:custGeom>
              <a:avLst/>
              <a:gdLst>
                <a:gd name="T0" fmla="*/ 0 w 3552"/>
                <a:gd name="T1" fmla="*/ 0 h 1152"/>
                <a:gd name="T2" fmla="*/ 32 w 3552"/>
                <a:gd name="T3" fmla="*/ 0 h 1152"/>
                <a:gd name="T4" fmla="*/ 32 w 3552"/>
                <a:gd name="T5" fmla="*/ 116 h 1152"/>
                <a:gd name="T6" fmla="*/ 0 60000 65536"/>
                <a:gd name="T7" fmla="*/ 0 60000 65536"/>
                <a:gd name="T8" fmla="*/ 0 60000 65536"/>
              </a:gdLst>
              <a:ahLst/>
              <a:cxnLst>
                <a:cxn ang="T6">
                  <a:pos x="T0" y="T1"/>
                </a:cxn>
                <a:cxn ang="T7">
                  <a:pos x="T2" y="T3"/>
                </a:cxn>
                <a:cxn ang="T8">
                  <a:pos x="T4" y="T5"/>
                </a:cxn>
              </a:cxnLst>
              <a:rect l="0" t="0" r="r" b="b"/>
              <a:pathLst>
                <a:path w="3552" h="1152">
                  <a:moveTo>
                    <a:pt x="0" y="0"/>
                  </a:moveTo>
                  <a:lnTo>
                    <a:pt x="3552" y="0"/>
                  </a:lnTo>
                  <a:lnTo>
                    <a:pt x="3552" y="1152"/>
                  </a:lnTo>
                </a:path>
              </a:pathLst>
            </a:custGeom>
            <a:noFill/>
            <a:ln w="76200" cmpd="sng">
              <a:solidFill>
                <a:srgbClr val="FF0000"/>
              </a:solidFill>
              <a:round/>
              <a:headEnd type="stealth" w="med" len="med"/>
              <a:tailEnd type="none" w="lg" len="lg"/>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0" name="Freeform 41">
              <a:extLst>
                <a:ext uri="{FF2B5EF4-FFF2-40B4-BE49-F238E27FC236}">
                  <a16:creationId xmlns:a16="http://schemas.microsoft.com/office/drawing/2014/main" id="{E27C9133-1698-4259-A90E-364588B8EF56}"/>
                </a:ext>
              </a:extLst>
            </p:cNvPr>
            <p:cNvSpPr>
              <a:spLocks/>
            </p:cNvSpPr>
            <p:nvPr/>
          </p:nvSpPr>
          <p:spPr bwMode="auto">
            <a:xfrm>
              <a:off x="720" y="2736"/>
              <a:ext cx="672" cy="384"/>
            </a:xfrm>
            <a:custGeom>
              <a:avLst/>
              <a:gdLst>
                <a:gd name="T0" fmla="*/ 0 w 3552"/>
                <a:gd name="T1" fmla="*/ 0 h 1152"/>
                <a:gd name="T2" fmla="*/ 0 w 3552"/>
                <a:gd name="T3" fmla="*/ 0 h 1152"/>
                <a:gd name="T4" fmla="*/ 0 w 3552"/>
                <a:gd name="T5" fmla="*/ 0 h 1152"/>
                <a:gd name="T6" fmla="*/ 0 60000 65536"/>
                <a:gd name="T7" fmla="*/ 0 60000 65536"/>
                <a:gd name="T8" fmla="*/ 0 60000 65536"/>
              </a:gdLst>
              <a:ahLst/>
              <a:cxnLst>
                <a:cxn ang="T6">
                  <a:pos x="T0" y="T1"/>
                </a:cxn>
                <a:cxn ang="T7">
                  <a:pos x="T2" y="T3"/>
                </a:cxn>
                <a:cxn ang="T8">
                  <a:pos x="T4" y="T5"/>
                </a:cxn>
              </a:cxnLst>
              <a:rect l="0" t="0" r="r" b="b"/>
              <a:pathLst>
                <a:path w="3552" h="1152">
                  <a:moveTo>
                    <a:pt x="0" y="0"/>
                  </a:moveTo>
                  <a:lnTo>
                    <a:pt x="3552" y="0"/>
                  </a:lnTo>
                  <a:lnTo>
                    <a:pt x="3552" y="1152"/>
                  </a:lnTo>
                </a:path>
              </a:pathLst>
            </a:custGeom>
            <a:noFill/>
            <a:ln w="76200" cmpd="sng">
              <a:solidFill>
                <a:srgbClr val="FF0000"/>
              </a:solidFill>
              <a:round/>
              <a:headEnd type="stealth" w="med" len="med"/>
              <a:tailEnd type="none" w="lg" len="lg"/>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21" name="Freeform 42">
            <a:extLst>
              <a:ext uri="{FF2B5EF4-FFF2-40B4-BE49-F238E27FC236}">
                <a16:creationId xmlns:a16="http://schemas.microsoft.com/office/drawing/2014/main" id="{BE18F29E-8D49-48E7-973C-39BDDDEE44F7}"/>
              </a:ext>
            </a:extLst>
          </p:cNvPr>
          <p:cNvSpPr>
            <a:spLocks/>
          </p:cNvSpPr>
          <p:nvPr/>
        </p:nvSpPr>
        <p:spPr bwMode="auto">
          <a:xfrm>
            <a:off x="1873250" y="1631631"/>
            <a:ext cx="5638800" cy="2514600"/>
          </a:xfrm>
          <a:custGeom>
            <a:avLst/>
            <a:gdLst>
              <a:gd name="T0" fmla="*/ 0 w 3552"/>
              <a:gd name="T1" fmla="*/ 0 h 1152"/>
              <a:gd name="T2" fmla="*/ 2147483646 w 3552"/>
              <a:gd name="T3" fmla="*/ 0 h 1152"/>
              <a:gd name="T4" fmla="*/ 2147483646 w 3552"/>
              <a:gd name="T5" fmla="*/ 2147483646 h 1152"/>
              <a:gd name="T6" fmla="*/ 0 60000 65536"/>
              <a:gd name="T7" fmla="*/ 0 60000 65536"/>
              <a:gd name="T8" fmla="*/ 0 60000 65536"/>
            </a:gdLst>
            <a:ahLst/>
            <a:cxnLst>
              <a:cxn ang="T6">
                <a:pos x="T0" y="T1"/>
              </a:cxn>
              <a:cxn ang="T7">
                <a:pos x="T2" y="T3"/>
              </a:cxn>
              <a:cxn ang="T8">
                <a:pos x="T4" y="T5"/>
              </a:cxn>
            </a:cxnLst>
            <a:rect l="0" t="0" r="r" b="b"/>
            <a:pathLst>
              <a:path w="3552" h="1152">
                <a:moveTo>
                  <a:pt x="0" y="0"/>
                </a:moveTo>
                <a:lnTo>
                  <a:pt x="3552" y="0"/>
                </a:lnTo>
                <a:lnTo>
                  <a:pt x="3552" y="1152"/>
                </a:lnTo>
              </a:path>
            </a:pathLst>
          </a:custGeom>
          <a:noFill/>
          <a:ln w="76200" cmpd="sng">
            <a:solidFill>
              <a:srgbClr val="FF0000"/>
            </a:solidFill>
            <a:round/>
            <a:headEnd type="none" w="med" len="med"/>
            <a:tailEnd type="stealth" w="med" len="med"/>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2" name="Text Box 7">
            <a:extLst>
              <a:ext uri="{FF2B5EF4-FFF2-40B4-BE49-F238E27FC236}">
                <a16:creationId xmlns:a16="http://schemas.microsoft.com/office/drawing/2014/main" id="{9AC0892D-6219-4324-9BEF-1F9B5DD60FF7}"/>
              </a:ext>
            </a:extLst>
          </p:cNvPr>
          <p:cNvSpPr txBox="1">
            <a:spLocks noChangeArrowheads="1"/>
          </p:cNvSpPr>
          <p:nvPr/>
        </p:nvSpPr>
        <p:spPr bwMode="auto">
          <a:xfrm>
            <a:off x="895350" y="4311331"/>
            <a:ext cx="1103313" cy="457200"/>
          </a:xfrm>
          <a:prstGeom prst="rect">
            <a:avLst/>
          </a:prstGeom>
          <a:solidFill>
            <a:srgbClr val="FFFF00"/>
          </a:solidFill>
          <a:ln>
            <a:noFill/>
          </a:ln>
          <a:effectLst/>
          <a:extLs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10000"/>
              </a:spcBef>
              <a:spcAft>
                <a:spcPct val="10000"/>
              </a:spcAft>
              <a:buClr>
                <a:schemeClr val="bg2"/>
              </a:buClr>
              <a:buFont typeface="Wingdings" panose="05000000000000000000" pitchFamily="2" charset="2"/>
              <a:buChar char="l"/>
              <a:defRPr sz="2400" b="1">
                <a:solidFill>
                  <a:srgbClr val="0000FF"/>
                </a:solidFill>
                <a:latin typeface="Arial" panose="020B0604020202020204" pitchFamily="34" charset="0"/>
                <a:ea typeface="宋体" panose="02010600030101010101" pitchFamily="2" charset="-122"/>
              </a:defRPr>
            </a:lvl1pPr>
            <a:lvl2pPr marL="742950" indent="-285750">
              <a:lnSpc>
                <a:spcPct val="120000"/>
              </a:lnSpc>
              <a:spcBef>
                <a:spcPct val="10000"/>
              </a:spcBef>
              <a:spcAft>
                <a:spcPct val="10000"/>
              </a:spcAft>
              <a:buClr>
                <a:schemeClr val="bg2"/>
              </a:buClr>
              <a:buFont typeface="Wingdings" panose="05000000000000000000" pitchFamily="2" charset="2"/>
              <a:buChar char="¡"/>
              <a:defRPr sz="2400" b="1">
                <a:solidFill>
                  <a:schemeClr val="folHlink"/>
                </a:solidFill>
                <a:latin typeface="Arial" panose="020B0604020202020204" pitchFamily="34" charset="0"/>
                <a:ea typeface="楷体_GB2312" pitchFamily="49" charset="-122"/>
              </a:defRPr>
            </a:lvl2pPr>
            <a:lvl3pPr marL="1143000" indent="-228600">
              <a:lnSpc>
                <a:spcPct val="120000"/>
              </a:lnSpc>
              <a:spcBef>
                <a:spcPct val="10000"/>
              </a:spcBef>
              <a:spcAft>
                <a:spcPct val="10000"/>
              </a:spcAft>
              <a:buClr>
                <a:schemeClr val="bg2"/>
              </a:buClr>
              <a:buSzPct val="80000"/>
              <a:buFont typeface="Wingdings" panose="05000000000000000000" pitchFamily="2" charset="2"/>
              <a:buChar char="u"/>
              <a:defRPr sz="2200" b="1">
                <a:solidFill>
                  <a:srgbClr val="996633"/>
                </a:solidFill>
                <a:latin typeface="Arial" panose="020B0604020202020204" pitchFamily="34" charset="0"/>
                <a:ea typeface="仿宋_GB2312" panose="02010609030101010101" pitchFamily="49" charset="-122"/>
              </a:defRPr>
            </a:lvl3pPr>
            <a:lvl4pPr marL="1600200" indent="-228600">
              <a:lnSpc>
                <a:spcPct val="120000"/>
              </a:lnSpc>
              <a:spcBef>
                <a:spcPct val="10000"/>
              </a:spcBef>
              <a:spcAft>
                <a:spcPct val="10000"/>
              </a:spcAft>
              <a:buClr>
                <a:schemeClr val="bg2"/>
              </a:buClr>
              <a:buSzPct val="80000"/>
              <a:buFont typeface="Arial" panose="020B0604020202020204" pitchFamily="34" charset="0"/>
              <a:buChar char="◊"/>
              <a:defRPr sz="2000">
                <a:solidFill>
                  <a:srgbClr val="006600"/>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spcAft>
                <a:spcPct val="0"/>
              </a:spcAft>
              <a:buClrTx/>
              <a:buFontTx/>
              <a:buNone/>
            </a:pPr>
            <a:r>
              <a:rPr kumimoji="1" lang="zh-CN" altLang="en-US">
                <a:solidFill>
                  <a:schemeClr val="hlink"/>
                </a:solidFill>
                <a:latin typeface="Times New Roman" panose="02020603050405020304" pitchFamily="18" charset="0"/>
              </a:rPr>
              <a:t>排队器</a:t>
            </a:r>
          </a:p>
        </p:txBody>
      </p:sp>
    </p:spTree>
    <p:extLst>
      <p:ext uri="{BB962C8B-B14F-4D97-AF65-F5344CB8AC3E}">
        <p14:creationId xmlns:p14="http://schemas.microsoft.com/office/powerpoint/2010/main" val="247689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barn(outVertical)">
                                      <p:cBhvr>
                                        <p:cTn id="7" dur="500"/>
                                        <p:tgtEl>
                                          <p:spTgt spid="8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blinds(horizontal)">
                                      <p:cBhvr>
                                        <p:cTn id="12" dur="500"/>
                                        <p:tgtEl>
                                          <p:spTgt spid="122"/>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9" fill="hold" nodeType="clickEffect">
                                  <p:stCondLst>
                                    <p:cond delay="0"/>
                                  </p:stCondLst>
                                  <p:childTnLst>
                                    <p:set>
                                      <p:cBhvr>
                                        <p:cTn id="16" dur="1" fill="hold">
                                          <p:stCondLst>
                                            <p:cond delay="0"/>
                                          </p:stCondLst>
                                        </p:cTn>
                                        <p:tgtEl>
                                          <p:spTgt spid="117"/>
                                        </p:tgtEl>
                                        <p:attrNameLst>
                                          <p:attrName>style.visibility</p:attrName>
                                        </p:attrNameLst>
                                      </p:cBhvr>
                                      <p:to>
                                        <p:strVal val="visible"/>
                                      </p:to>
                                    </p:set>
                                    <p:animEffect transition="in" filter="strips(upLeft)">
                                      <p:cBhvr>
                                        <p:cTn id="17" dur="500"/>
                                        <p:tgtEl>
                                          <p:spTgt spid="117"/>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121"/>
                                        </p:tgtEl>
                                        <p:attrNameLst>
                                          <p:attrName>style.visibility</p:attrName>
                                        </p:attrNameLst>
                                      </p:cBhvr>
                                      <p:to>
                                        <p:strVal val="visible"/>
                                      </p:to>
                                    </p:set>
                                    <p:animEffect transition="in" filter="strips(downRight)">
                                      <p:cBhvr>
                                        <p:cTn id="22" dur="500"/>
                                        <p:tgtEl>
                                          <p:spTgt spid="1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1">
                                            <p:txEl>
                                              <p:pRg st="0" end="0"/>
                                            </p:txEl>
                                          </p:spTgt>
                                        </p:tgtEl>
                                        <p:attrNameLst>
                                          <p:attrName>style.visibility</p:attrName>
                                        </p:attrNameLst>
                                      </p:cBhvr>
                                      <p:to>
                                        <p:strVal val="visible"/>
                                      </p:to>
                                    </p:set>
                                    <p:animEffect transition="in" filter="fade">
                                      <p:cBhvr>
                                        <p:cTn id="27" dur="500"/>
                                        <p:tgtEl>
                                          <p:spTgt spid="141">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1">
                                            <p:txEl>
                                              <p:pRg st="1" end="1"/>
                                            </p:txEl>
                                          </p:spTgt>
                                        </p:tgtEl>
                                        <p:attrNameLst>
                                          <p:attrName>style.visibility</p:attrName>
                                        </p:attrNameLst>
                                      </p:cBhvr>
                                      <p:to>
                                        <p:strVal val="visible"/>
                                      </p:to>
                                    </p:set>
                                    <p:animEffect transition="in" filter="fade">
                                      <p:cBhvr>
                                        <p:cTn id="32" dur="500"/>
                                        <p:tgtEl>
                                          <p:spTgt spid="141">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1">
                                            <p:txEl>
                                              <p:pRg st="2" end="2"/>
                                            </p:txEl>
                                          </p:spTgt>
                                        </p:tgtEl>
                                        <p:attrNameLst>
                                          <p:attrName>style.visibility</p:attrName>
                                        </p:attrNameLst>
                                      </p:cBhvr>
                                      <p:to>
                                        <p:strVal val="visible"/>
                                      </p:to>
                                    </p:set>
                                    <p:animEffect transition="in" filter="fade">
                                      <p:cBhvr>
                                        <p:cTn id="37" dur="500"/>
                                        <p:tgtEl>
                                          <p:spTgt spid="14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3111512" y="0"/>
            <a:ext cx="5968976"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集中仲裁方式小结</a:t>
            </a:r>
          </a:p>
        </p:txBody>
      </p:sp>
      <p:graphicFrame>
        <p:nvGraphicFramePr>
          <p:cNvPr id="2" name="表格 2">
            <a:extLst>
              <a:ext uri="{FF2B5EF4-FFF2-40B4-BE49-F238E27FC236}">
                <a16:creationId xmlns:a16="http://schemas.microsoft.com/office/drawing/2014/main" id="{D7BC18E3-D7EC-4CB6-A39E-455296C6EB72}"/>
              </a:ext>
            </a:extLst>
          </p:cNvPr>
          <p:cNvGraphicFramePr>
            <a:graphicFrameLocks noGrp="1"/>
          </p:cNvGraphicFramePr>
          <p:nvPr>
            <p:extLst>
              <p:ext uri="{D42A27DB-BD31-4B8C-83A1-F6EECF244321}">
                <p14:modId xmlns:p14="http://schemas.microsoft.com/office/powerpoint/2010/main" val="1865874303"/>
              </p:ext>
            </p:extLst>
          </p:nvPr>
        </p:nvGraphicFramePr>
        <p:xfrm>
          <a:off x="615616" y="681454"/>
          <a:ext cx="10960768" cy="5394492"/>
        </p:xfrm>
        <a:graphic>
          <a:graphicData uri="http://schemas.openxmlformats.org/drawingml/2006/table">
            <a:tbl>
              <a:tblPr firstRow="1" bandRow="1">
                <a:tableStyleId>{5C22544A-7EE6-4342-B048-85BDC9FD1C3A}</a:tableStyleId>
              </a:tblPr>
              <a:tblGrid>
                <a:gridCol w="2740192">
                  <a:extLst>
                    <a:ext uri="{9D8B030D-6E8A-4147-A177-3AD203B41FA5}">
                      <a16:colId xmlns:a16="http://schemas.microsoft.com/office/drawing/2014/main" val="729257782"/>
                    </a:ext>
                  </a:extLst>
                </a:gridCol>
                <a:gridCol w="2740192">
                  <a:extLst>
                    <a:ext uri="{9D8B030D-6E8A-4147-A177-3AD203B41FA5}">
                      <a16:colId xmlns:a16="http://schemas.microsoft.com/office/drawing/2014/main" val="1559894385"/>
                    </a:ext>
                  </a:extLst>
                </a:gridCol>
                <a:gridCol w="2740192">
                  <a:extLst>
                    <a:ext uri="{9D8B030D-6E8A-4147-A177-3AD203B41FA5}">
                      <a16:colId xmlns:a16="http://schemas.microsoft.com/office/drawing/2014/main" val="540118061"/>
                    </a:ext>
                  </a:extLst>
                </a:gridCol>
                <a:gridCol w="2740192">
                  <a:extLst>
                    <a:ext uri="{9D8B030D-6E8A-4147-A177-3AD203B41FA5}">
                      <a16:colId xmlns:a16="http://schemas.microsoft.com/office/drawing/2014/main" val="1906439004"/>
                    </a:ext>
                  </a:extLst>
                </a:gridCol>
              </a:tblGrid>
              <a:tr h="1798164">
                <a:tc>
                  <a:txBody>
                    <a:bodyPr/>
                    <a:lstStyle/>
                    <a:p>
                      <a:pPr algn="ctr">
                        <a:lnSpc>
                          <a:spcPct val="150000"/>
                        </a:lnSpc>
                      </a:pP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lnSpc>
                          <a:spcPct val="150000"/>
                        </a:lnSpc>
                      </a:pPr>
                      <a:r>
                        <a:rPr lang="zh-CN" altLang="en-US" sz="2600" dirty="0">
                          <a:latin typeface="微软雅黑" panose="020B0503020204020204" pitchFamily="34" charset="-122"/>
                          <a:ea typeface="微软雅黑" panose="020B0503020204020204" pitchFamily="34" charset="-122"/>
                        </a:rPr>
                        <a:t>链式查询</a:t>
                      </a:r>
                    </a:p>
                  </a:txBody>
                  <a:tcPr anchor="ctr"/>
                </a:tc>
                <a:tc>
                  <a:txBody>
                    <a:bodyPr/>
                    <a:lstStyle/>
                    <a:p>
                      <a:pPr algn="ctr">
                        <a:lnSpc>
                          <a:spcPct val="150000"/>
                        </a:lnSpc>
                      </a:pPr>
                      <a:r>
                        <a:rPr lang="zh-CN" altLang="en-US" sz="2600" dirty="0">
                          <a:latin typeface="微软雅黑" panose="020B0503020204020204" pitchFamily="34" charset="-122"/>
                          <a:ea typeface="微软雅黑" panose="020B0503020204020204" pitchFamily="34" charset="-122"/>
                        </a:rPr>
                        <a:t>计数器定时查询</a:t>
                      </a:r>
                    </a:p>
                  </a:txBody>
                  <a:tcPr anchor="ctr"/>
                </a:tc>
                <a:tc>
                  <a:txBody>
                    <a:bodyPr/>
                    <a:lstStyle/>
                    <a:p>
                      <a:pPr algn="ctr">
                        <a:lnSpc>
                          <a:spcPct val="150000"/>
                        </a:lnSpc>
                      </a:pPr>
                      <a:r>
                        <a:rPr lang="zh-CN" altLang="en-US" sz="2600" dirty="0">
                          <a:latin typeface="微软雅黑" panose="020B0503020204020204" pitchFamily="34" charset="-122"/>
                          <a:ea typeface="微软雅黑" panose="020B0503020204020204" pitchFamily="34" charset="-122"/>
                        </a:rPr>
                        <a:t>独立请求</a:t>
                      </a:r>
                    </a:p>
                  </a:txBody>
                  <a:tcPr anchor="ctr"/>
                </a:tc>
                <a:extLst>
                  <a:ext uri="{0D108BD9-81ED-4DB2-BD59-A6C34878D82A}">
                    <a16:rowId xmlns:a16="http://schemas.microsoft.com/office/drawing/2014/main" val="1249326493"/>
                  </a:ext>
                </a:extLst>
              </a:tr>
              <a:tr h="1798164">
                <a:tc>
                  <a:txBody>
                    <a:bodyPr/>
                    <a:lstStyle/>
                    <a:p>
                      <a:pPr algn="ctr">
                        <a:lnSpc>
                          <a:spcPct val="150000"/>
                        </a:lnSpc>
                      </a:pPr>
                      <a:r>
                        <a:rPr lang="zh-CN" altLang="en-US" sz="2600" dirty="0">
                          <a:latin typeface="微软雅黑" panose="020B0503020204020204" pitchFamily="34" charset="-122"/>
                          <a:ea typeface="微软雅黑" panose="020B0503020204020204" pitchFamily="34" charset="-122"/>
                        </a:rPr>
                        <a:t>优点</a:t>
                      </a:r>
                    </a:p>
                  </a:txBody>
                  <a:tcPr anchor="ctr"/>
                </a:tc>
                <a:tc>
                  <a:txBody>
                    <a:bodyPr/>
                    <a:lstStyle/>
                    <a:p>
                      <a:pPr algn="ctr">
                        <a:lnSpc>
                          <a:spcPct val="150000"/>
                        </a:lnSpc>
                      </a:pPr>
                      <a:r>
                        <a:rPr lang="zh-CN" altLang="en-US" sz="2600" dirty="0">
                          <a:latin typeface="微软雅黑" panose="020B0503020204020204" pitchFamily="34" charset="-122"/>
                          <a:ea typeface="微软雅黑" panose="020B0503020204020204" pitchFamily="34" charset="-122"/>
                        </a:rPr>
                        <a:t>结构简单</a:t>
                      </a:r>
                      <a:endParaRPr lang="en-US" altLang="zh-CN" sz="2600" dirty="0">
                        <a:latin typeface="微软雅黑" panose="020B0503020204020204" pitchFamily="34" charset="-122"/>
                        <a:ea typeface="微软雅黑" panose="020B0503020204020204" pitchFamily="34" charset="-122"/>
                      </a:endParaRPr>
                    </a:p>
                    <a:p>
                      <a:pPr algn="ctr">
                        <a:lnSpc>
                          <a:spcPct val="150000"/>
                        </a:lnSpc>
                      </a:pPr>
                      <a:r>
                        <a:rPr lang="zh-CN" altLang="en-US" sz="2600" dirty="0">
                          <a:latin typeface="微软雅黑" panose="020B0503020204020204" pitchFamily="34" charset="-122"/>
                          <a:ea typeface="微软雅黑" panose="020B0503020204020204" pitchFamily="34" charset="-122"/>
                        </a:rPr>
                        <a:t>扩充容易</a:t>
                      </a:r>
                    </a:p>
                  </a:txBody>
                  <a:tcPr anchor="ctr"/>
                </a:tc>
                <a:tc>
                  <a:txBody>
                    <a:bodyPr/>
                    <a:lstStyle/>
                    <a:p>
                      <a:pPr algn="ctr">
                        <a:lnSpc>
                          <a:spcPct val="150000"/>
                        </a:lnSpc>
                      </a:pPr>
                      <a:r>
                        <a:rPr lang="zh-CN" altLang="en-US" sz="2600" dirty="0">
                          <a:latin typeface="微软雅黑" panose="020B0503020204020204" pitchFamily="34" charset="-122"/>
                          <a:ea typeface="微软雅黑" panose="020B0503020204020204" pitchFamily="34" charset="-122"/>
                        </a:rPr>
                        <a:t>优先级较灵活</a:t>
                      </a:r>
                    </a:p>
                  </a:txBody>
                  <a:tcPr anchor="ctr"/>
                </a:tc>
                <a:tc>
                  <a:txBody>
                    <a:bodyPr/>
                    <a:lstStyle/>
                    <a:p>
                      <a:pPr algn="ctr">
                        <a:lnSpc>
                          <a:spcPct val="150000"/>
                        </a:lnSpc>
                      </a:pPr>
                      <a:r>
                        <a:rPr lang="zh-CN" altLang="en-US" sz="2600" dirty="0">
                          <a:latin typeface="微软雅黑" panose="020B0503020204020204" pitchFamily="34" charset="-122"/>
                          <a:ea typeface="微软雅黑" panose="020B0503020204020204" pitchFamily="34" charset="-122"/>
                        </a:rPr>
                        <a:t>响应速度快</a:t>
                      </a:r>
                      <a:endParaRPr lang="en-US" altLang="zh-CN" sz="2600" dirty="0">
                        <a:latin typeface="微软雅黑" panose="020B0503020204020204" pitchFamily="34" charset="-122"/>
                        <a:ea typeface="微软雅黑" panose="020B0503020204020204" pitchFamily="34" charset="-122"/>
                      </a:endParaRPr>
                    </a:p>
                    <a:p>
                      <a:pPr algn="ctr">
                        <a:lnSpc>
                          <a:spcPct val="150000"/>
                        </a:lnSpc>
                      </a:pPr>
                      <a:r>
                        <a:rPr lang="zh-CN" altLang="en-US" sz="2600" dirty="0">
                          <a:latin typeface="微软雅黑" panose="020B0503020204020204" pitchFamily="34" charset="-122"/>
                          <a:ea typeface="微软雅黑" panose="020B0503020204020204" pitchFamily="34" charset="-122"/>
                        </a:rPr>
                        <a:t>优先级灵活</a:t>
                      </a:r>
                    </a:p>
                  </a:txBody>
                  <a:tcPr anchor="ctr"/>
                </a:tc>
                <a:extLst>
                  <a:ext uri="{0D108BD9-81ED-4DB2-BD59-A6C34878D82A}">
                    <a16:rowId xmlns:a16="http://schemas.microsoft.com/office/drawing/2014/main" val="559485696"/>
                  </a:ext>
                </a:extLst>
              </a:tr>
              <a:tr h="1798164">
                <a:tc>
                  <a:txBody>
                    <a:bodyPr/>
                    <a:lstStyle/>
                    <a:p>
                      <a:pPr algn="ctr">
                        <a:lnSpc>
                          <a:spcPct val="150000"/>
                        </a:lnSpc>
                      </a:pPr>
                      <a:r>
                        <a:rPr lang="zh-CN" altLang="en-US" sz="2600" dirty="0">
                          <a:latin typeface="微软雅黑" panose="020B0503020204020204" pitchFamily="34" charset="-122"/>
                          <a:ea typeface="微软雅黑" panose="020B0503020204020204" pitchFamily="34" charset="-122"/>
                        </a:rPr>
                        <a:t>缺点</a:t>
                      </a:r>
                    </a:p>
                  </a:txBody>
                  <a:tcPr anchor="ctr"/>
                </a:tc>
                <a:tc>
                  <a:txBody>
                    <a:bodyPr/>
                    <a:lstStyle/>
                    <a:p>
                      <a:pPr algn="ctr">
                        <a:lnSpc>
                          <a:spcPct val="150000"/>
                        </a:lnSpc>
                      </a:pPr>
                      <a:r>
                        <a:rPr lang="zh-CN" altLang="en-US" sz="2600" dirty="0">
                          <a:latin typeface="微软雅黑" panose="020B0503020204020204" pitchFamily="34" charset="-122"/>
                          <a:ea typeface="微软雅黑" panose="020B0503020204020204" pitchFamily="34" charset="-122"/>
                        </a:rPr>
                        <a:t>对电路故障敏感</a:t>
                      </a:r>
                      <a:endParaRPr lang="en-US" altLang="zh-CN" sz="2600" dirty="0">
                        <a:latin typeface="微软雅黑" panose="020B0503020204020204" pitchFamily="34" charset="-122"/>
                        <a:ea typeface="微软雅黑" panose="020B0503020204020204" pitchFamily="34" charset="-122"/>
                      </a:endParaRPr>
                    </a:p>
                    <a:p>
                      <a:pPr algn="ctr">
                        <a:lnSpc>
                          <a:spcPct val="150000"/>
                        </a:lnSpc>
                      </a:pPr>
                      <a:r>
                        <a:rPr lang="zh-CN" altLang="en-US" sz="2600" dirty="0">
                          <a:latin typeface="微软雅黑" panose="020B0503020204020204" pitchFamily="34" charset="-122"/>
                          <a:ea typeface="微软雅黑" panose="020B0503020204020204" pitchFamily="34" charset="-122"/>
                        </a:rPr>
                        <a:t>优先级 不灵活</a:t>
                      </a:r>
                    </a:p>
                  </a:txBody>
                  <a:tcPr anchor="ctr"/>
                </a:tc>
                <a:tc>
                  <a:txBody>
                    <a:bodyPr/>
                    <a:lstStyle/>
                    <a:p>
                      <a:pPr algn="ctr">
                        <a:lnSpc>
                          <a:spcPct val="150000"/>
                        </a:lnSpc>
                      </a:pPr>
                      <a:r>
                        <a:rPr lang="zh-CN" altLang="en-US" sz="2600" dirty="0">
                          <a:latin typeface="微软雅黑" panose="020B0503020204020204" pitchFamily="34" charset="-122"/>
                          <a:ea typeface="微软雅黑" panose="020B0503020204020204" pitchFamily="34" charset="-122"/>
                        </a:rPr>
                        <a:t>控制线较多</a:t>
                      </a:r>
                      <a:endParaRPr lang="en-US" altLang="zh-CN" sz="2600" dirty="0">
                        <a:latin typeface="微软雅黑" panose="020B0503020204020204" pitchFamily="34" charset="-122"/>
                        <a:ea typeface="微软雅黑" panose="020B0503020204020204" pitchFamily="34" charset="-122"/>
                      </a:endParaRPr>
                    </a:p>
                    <a:p>
                      <a:pPr algn="ctr">
                        <a:lnSpc>
                          <a:spcPct val="150000"/>
                        </a:lnSpc>
                      </a:pPr>
                      <a:r>
                        <a:rPr lang="zh-CN" altLang="en-US" sz="2600" dirty="0">
                          <a:latin typeface="微软雅黑" panose="020B0503020204020204" pitchFamily="34" charset="-122"/>
                          <a:ea typeface="微软雅黑" panose="020B0503020204020204" pitchFamily="34" charset="-122"/>
                        </a:rPr>
                        <a:t>控制相对复杂</a:t>
                      </a:r>
                    </a:p>
                  </a:txBody>
                  <a:tcPr anchor="ctr"/>
                </a:tc>
                <a:tc>
                  <a:txBody>
                    <a:bodyPr/>
                    <a:lstStyle/>
                    <a:p>
                      <a:pPr algn="ctr">
                        <a:lnSpc>
                          <a:spcPct val="150000"/>
                        </a:lnSpc>
                      </a:pPr>
                      <a:r>
                        <a:rPr lang="zh-CN" altLang="en-US" sz="2600" dirty="0">
                          <a:latin typeface="微软雅黑" panose="020B0503020204020204" pitchFamily="34" charset="-122"/>
                          <a:ea typeface="微软雅黑" panose="020B0503020204020204" pitchFamily="34" charset="-122"/>
                        </a:rPr>
                        <a:t>控制线多</a:t>
                      </a:r>
                      <a:endParaRPr lang="en-US" altLang="zh-CN" sz="2600" dirty="0">
                        <a:latin typeface="微软雅黑" panose="020B0503020204020204" pitchFamily="34" charset="-122"/>
                        <a:ea typeface="微软雅黑" panose="020B0503020204020204" pitchFamily="34" charset="-122"/>
                      </a:endParaRPr>
                    </a:p>
                    <a:p>
                      <a:pPr algn="ctr">
                        <a:lnSpc>
                          <a:spcPct val="150000"/>
                        </a:lnSpc>
                      </a:pPr>
                      <a:r>
                        <a:rPr lang="zh-CN" altLang="en-US" sz="2600" dirty="0">
                          <a:latin typeface="微软雅黑" panose="020B0503020204020204" pitchFamily="34" charset="-122"/>
                          <a:ea typeface="微软雅黑" panose="020B0503020204020204" pitchFamily="34" charset="-122"/>
                        </a:rPr>
                        <a:t>控制复杂</a:t>
                      </a:r>
                    </a:p>
                  </a:txBody>
                  <a:tcPr anchor="ctr"/>
                </a:tc>
                <a:extLst>
                  <a:ext uri="{0D108BD9-81ED-4DB2-BD59-A6C34878D82A}">
                    <a16:rowId xmlns:a16="http://schemas.microsoft.com/office/drawing/2014/main" val="2530170564"/>
                  </a:ext>
                </a:extLst>
              </a:tr>
            </a:tbl>
          </a:graphicData>
        </a:graphic>
      </p:graphicFrame>
    </p:spTree>
    <p:extLst>
      <p:ext uri="{BB962C8B-B14F-4D97-AF65-F5344CB8AC3E}">
        <p14:creationId xmlns:p14="http://schemas.microsoft.com/office/powerpoint/2010/main" val="1940016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3111512" y="0"/>
            <a:ext cx="5968976"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分布式仲裁</a:t>
            </a:r>
          </a:p>
        </p:txBody>
      </p:sp>
      <p:sp>
        <p:nvSpPr>
          <p:cNvPr id="141" name="文本框 140">
            <a:extLst>
              <a:ext uri="{FF2B5EF4-FFF2-40B4-BE49-F238E27FC236}">
                <a16:creationId xmlns:a16="http://schemas.microsoft.com/office/drawing/2014/main" id="{C6F3A575-CE28-4CA7-9DEB-7E64FA027CFA}"/>
              </a:ext>
            </a:extLst>
          </p:cNvPr>
          <p:cNvSpPr txBox="1"/>
          <p:nvPr/>
        </p:nvSpPr>
        <p:spPr>
          <a:xfrm>
            <a:off x="218574" y="584775"/>
            <a:ext cx="11754852" cy="4222759"/>
          </a:xfrm>
          <a:prstGeom prst="rect">
            <a:avLst/>
          </a:prstGeom>
          <a:noFill/>
        </p:spPr>
        <p:txBody>
          <a:bodyPr wrap="square">
            <a:spAutoFit/>
          </a:bodyPr>
          <a:lstStyle/>
          <a:p>
            <a:pPr>
              <a:lnSpc>
                <a:spcPct val="150000"/>
              </a:lnSpc>
            </a:pPr>
            <a:r>
              <a:rPr lang="zh-CN" altLang="en-US" sz="2600" b="1" dirty="0">
                <a:latin typeface="微软雅黑" panose="020B0503020204020204" pitchFamily="34" charset="-122"/>
                <a:ea typeface="微软雅黑" panose="020B0503020204020204" pitchFamily="34" charset="-122"/>
              </a:rPr>
              <a:t>特点</a:t>
            </a:r>
            <a:r>
              <a:rPr lang="zh-CN" altLang="en-US" sz="2600" dirty="0">
                <a:latin typeface="微软雅黑" panose="020B0503020204020204" pitchFamily="34" charset="-122"/>
                <a:ea typeface="微软雅黑" panose="020B0503020204020204" pitchFamily="34" charset="-122"/>
              </a:rPr>
              <a:t>：不需要中央仲裁器，每个潜在的主模块都有自己的仲裁器和唯一的仲裁号，多个仲裁器竞争使用总线。</a:t>
            </a:r>
            <a:endParaRPr lang="en-US" altLang="zh-CN" sz="2600" dirty="0">
              <a:latin typeface="微软雅黑" panose="020B0503020204020204" pitchFamily="34" charset="-122"/>
              <a:ea typeface="微软雅黑" panose="020B0503020204020204" pitchFamily="34" charset="-122"/>
            </a:endParaRPr>
          </a:p>
          <a:p>
            <a:pPr>
              <a:lnSpc>
                <a:spcPct val="150000"/>
              </a:lnSpc>
            </a:pPr>
            <a:endParaRPr lang="zh-CN" altLang="en-US" sz="2600" dirty="0">
              <a:latin typeface="微软雅黑" panose="020B0503020204020204" pitchFamily="34" charset="-122"/>
              <a:ea typeface="微软雅黑" panose="020B0503020204020204" pitchFamily="34" charset="-122"/>
            </a:endParaRPr>
          </a:p>
          <a:p>
            <a:pPr marL="514350" indent="-514350">
              <a:lnSpc>
                <a:spcPct val="150000"/>
              </a:lnSpc>
              <a:buFont typeface="+mj-lt"/>
              <a:buAutoNum type="arabicPeriod"/>
            </a:pPr>
            <a:r>
              <a:rPr lang="zh-CN" altLang="en-US" sz="2600" dirty="0">
                <a:latin typeface="微软雅黑" panose="020B0503020204020204" pitchFamily="34" charset="-122"/>
                <a:ea typeface="微软雅黑" panose="020B0503020204020204" pitchFamily="34" charset="-122"/>
              </a:rPr>
              <a:t>某部件有总线请求时，将其仲裁号发送到共享仲裁总线上；</a:t>
            </a:r>
          </a:p>
          <a:p>
            <a:pPr marL="514350" indent="-514350">
              <a:lnSpc>
                <a:spcPct val="150000"/>
              </a:lnSpc>
              <a:buFont typeface="+mj-lt"/>
              <a:buAutoNum type="arabicPeriod"/>
            </a:pPr>
            <a:r>
              <a:rPr lang="zh-CN" altLang="en-US" sz="2600" dirty="0">
                <a:latin typeface="微软雅黑" panose="020B0503020204020204" pitchFamily="34" charset="-122"/>
                <a:ea typeface="微软雅黑" panose="020B0503020204020204" pitchFamily="34" charset="-122"/>
              </a:rPr>
              <a:t>每个仲裁器将仲裁总线上得到的号与自己的号进行比较；</a:t>
            </a:r>
          </a:p>
          <a:p>
            <a:pPr marL="514350" indent="-514350">
              <a:lnSpc>
                <a:spcPct val="150000"/>
              </a:lnSpc>
              <a:buFont typeface="+mj-lt"/>
              <a:buAutoNum type="arabicPeriod"/>
            </a:pPr>
            <a:r>
              <a:rPr lang="zh-CN" altLang="en-US" sz="2600" dirty="0">
                <a:latin typeface="微软雅黑" panose="020B0503020204020204" pitchFamily="34" charset="-122"/>
                <a:ea typeface="微软雅黑" panose="020B0503020204020204" pitchFamily="34" charset="-122"/>
              </a:rPr>
              <a:t>如果仲裁总线上的号大，则它的总线请求不予响应，并撤消它的仲裁号；</a:t>
            </a:r>
          </a:p>
          <a:p>
            <a:pPr marL="514350" indent="-514350">
              <a:lnSpc>
                <a:spcPct val="150000"/>
              </a:lnSpc>
              <a:buFont typeface="+mj-lt"/>
              <a:buAutoNum type="arabicPeriod"/>
            </a:pPr>
            <a:r>
              <a:rPr lang="zh-CN" altLang="en-US" sz="2600" dirty="0">
                <a:latin typeface="微软雅黑" panose="020B0503020204020204" pitchFamily="34" charset="-122"/>
                <a:ea typeface="微软雅黑" panose="020B0503020204020204" pitchFamily="34" charset="-122"/>
              </a:rPr>
              <a:t>最后，获胜者的仲裁号保留在仲裁总线上。</a:t>
            </a:r>
          </a:p>
        </p:txBody>
      </p:sp>
    </p:spTree>
    <p:extLst>
      <p:ext uri="{BB962C8B-B14F-4D97-AF65-F5344CB8AC3E}">
        <p14:creationId xmlns:p14="http://schemas.microsoft.com/office/powerpoint/2010/main" val="72274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1">
                                            <p:txEl>
                                              <p:pRg st="0" end="0"/>
                                            </p:txEl>
                                          </p:spTgt>
                                        </p:tgtEl>
                                        <p:attrNameLst>
                                          <p:attrName>style.visibility</p:attrName>
                                        </p:attrNameLst>
                                      </p:cBhvr>
                                      <p:to>
                                        <p:strVal val="visible"/>
                                      </p:to>
                                    </p:set>
                                    <p:animEffect transition="in" filter="fade">
                                      <p:cBhvr>
                                        <p:cTn id="7" dur="500"/>
                                        <p:tgtEl>
                                          <p:spTgt spid="14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1">
                                            <p:txEl>
                                              <p:pRg st="2" end="2"/>
                                            </p:txEl>
                                          </p:spTgt>
                                        </p:tgtEl>
                                        <p:attrNameLst>
                                          <p:attrName>style.visibility</p:attrName>
                                        </p:attrNameLst>
                                      </p:cBhvr>
                                      <p:to>
                                        <p:strVal val="visible"/>
                                      </p:to>
                                    </p:set>
                                    <p:animEffect transition="in" filter="fade">
                                      <p:cBhvr>
                                        <p:cTn id="12" dur="500"/>
                                        <p:tgtEl>
                                          <p:spTgt spid="14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1">
                                            <p:txEl>
                                              <p:pRg st="3" end="3"/>
                                            </p:txEl>
                                          </p:spTgt>
                                        </p:tgtEl>
                                        <p:attrNameLst>
                                          <p:attrName>style.visibility</p:attrName>
                                        </p:attrNameLst>
                                      </p:cBhvr>
                                      <p:to>
                                        <p:strVal val="visible"/>
                                      </p:to>
                                    </p:set>
                                    <p:animEffect transition="in" filter="fade">
                                      <p:cBhvr>
                                        <p:cTn id="17" dur="500"/>
                                        <p:tgtEl>
                                          <p:spTgt spid="14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1">
                                            <p:txEl>
                                              <p:pRg st="4" end="4"/>
                                            </p:txEl>
                                          </p:spTgt>
                                        </p:tgtEl>
                                        <p:attrNameLst>
                                          <p:attrName>style.visibility</p:attrName>
                                        </p:attrNameLst>
                                      </p:cBhvr>
                                      <p:to>
                                        <p:strVal val="visible"/>
                                      </p:to>
                                    </p:set>
                                    <p:animEffect transition="in" filter="fade">
                                      <p:cBhvr>
                                        <p:cTn id="22" dur="500"/>
                                        <p:tgtEl>
                                          <p:spTgt spid="14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1">
                                            <p:txEl>
                                              <p:pRg st="5" end="5"/>
                                            </p:txEl>
                                          </p:spTgt>
                                        </p:tgtEl>
                                        <p:attrNameLst>
                                          <p:attrName>style.visibility</p:attrName>
                                        </p:attrNameLst>
                                      </p:cBhvr>
                                      <p:to>
                                        <p:strVal val="visible"/>
                                      </p:to>
                                    </p:set>
                                    <p:animEffect transition="in" filter="fade">
                                      <p:cBhvr>
                                        <p:cTn id="27" dur="500"/>
                                        <p:tgtEl>
                                          <p:spTgt spid="14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6016D2C-4105-4940-919C-881338EB5218}"/>
              </a:ext>
            </a:extLst>
          </p:cNvPr>
          <p:cNvSpPr txBox="1"/>
          <p:nvPr/>
        </p:nvSpPr>
        <p:spPr>
          <a:xfrm>
            <a:off x="294774" y="489886"/>
            <a:ext cx="11313695" cy="5173019"/>
          </a:xfrm>
          <a:prstGeom prst="rect">
            <a:avLst/>
          </a:prstGeom>
          <a:noFill/>
        </p:spPr>
        <p:txBody>
          <a:bodyPr wrap="square">
            <a:spAutoFit/>
          </a:bodyPr>
          <a:lstStyle/>
          <a:p>
            <a:pPr>
              <a:lnSpc>
                <a:spcPts val="4000"/>
              </a:lnSpc>
            </a:pPr>
            <a:r>
              <a:rPr lang="zh-CN" altLang="en-US" sz="2600" dirty="0">
                <a:solidFill>
                  <a:prstClr val="black"/>
                </a:solidFill>
                <a:latin typeface="微软雅黑" panose="020B0503020204020204" pitchFamily="34" charset="-122"/>
                <a:ea typeface="微软雅黑" panose="020B0503020204020204" pitchFamily="34" charset="-122"/>
              </a:rPr>
              <a:t>总线周期的五个阶段：</a:t>
            </a:r>
          </a:p>
          <a:p>
            <a:pPr>
              <a:lnSpc>
                <a:spcPts val="4000"/>
              </a:lnSpc>
            </a:pPr>
            <a:endParaRPr lang="zh-CN" altLang="en-US" sz="2600" dirty="0">
              <a:solidFill>
                <a:prstClr val="black"/>
              </a:solidFill>
              <a:latin typeface="微软雅黑" panose="020B0503020204020204" pitchFamily="34" charset="-122"/>
              <a:ea typeface="微软雅黑" panose="020B0503020204020204" pitchFamily="34" charset="-122"/>
            </a:endParaRPr>
          </a:p>
          <a:p>
            <a:pPr>
              <a:lnSpc>
                <a:spcPts val="4000"/>
              </a:lnSpc>
            </a:pPr>
            <a:endParaRPr lang="zh-CN" altLang="en-US" sz="2600" dirty="0">
              <a:solidFill>
                <a:prstClr val="black"/>
              </a:solidFill>
              <a:latin typeface="微软雅黑" panose="020B0503020204020204" pitchFamily="34" charset="-122"/>
              <a:ea typeface="微软雅黑" panose="020B0503020204020204" pitchFamily="34" charset="-122"/>
            </a:endParaRPr>
          </a:p>
          <a:p>
            <a:pPr>
              <a:lnSpc>
                <a:spcPts val="4000"/>
              </a:lnSpc>
            </a:pPr>
            <a:endParaRPr lang="en-US" altLang="zh-CN" sz="2600" dirty="0">
              <a:solidFill>
                <a:prstClr val="black"/>
              </a:solidFill>
              <a:latin typeface="微软雅黑" panose="020B0503020204020204" pitchFamily="34" charset="-122"/>
              <a:ea typeface="微软雅黑" panose="020B0503020204020204" pitchFamily="34" charset="-122"/>
            </a:endParaRPr>
          </a:p>
          <a:p>
            <a:pPr>
              <a:lnSpc>
                <a:spcPts val="4000"/>
              </a:lnSpc>
            </a:pPr>
            <a:r>
              <a:rPr lang="zh-CN" altLang="en-US" sz="2600" dirty="0">
                <a:solidFill>
                  <a:prstClr val="black"/>
                </a:solidFill>
                <a:latin typeface="微软雅黑" panose="020B0503020204020204" pitchFamily="34" charset="-122"/>
                <a:ea typeface="微软雅黑" panose="020B0503020204020204" pitchFamily="34" charset="-122"/>
              </a:rPr>
              <a:t>总线定时是指总线在双方交换数据的过程中需要时间上配合关系的控制，它的实质是一种协议或规则</a:t>
            </a:r>
          </a:p>
          <a:p>
            <a:pPr>
              <a:lnSpc>
                <a:spcPts val="4000"/>
              </a:lnSpc>
            </a:pPr>
            <a:r>
              <a:rPr lang="en-US" altLang="zh-CN" sz="2600" dirty="0">
                <a:solidFill>
                  <a:prstClr val="black"/>
                </a:solidFill>
                <a:latin typeface="微软雅黑" panose="020B0503020204020204" pitchFamily="34" charset="-122"/>
                <a:ea typeface="微软雅黑" panose="020B0503020204020204" pitchFamily="34" charset="-122"/>
              </a:rPr>
              <a:t>1</a:t>
            </a:r>
            <a:r>
              <a:rPr lang="zh-CN" altLang="en-US" sz="2600" dirty="0">
                <a:solidFill>
                  <a:prstClr val="black"/>
                </a:solidFill>
                <a:latin typeface="微软雅黑" panose="020B0503020204020204" pitchFamily="34" charset="-122"/>
                <a:ea typeface="微软雅黑" panose="020B0503020204020204" pitchFamily="34" charset="-122"/>
              </a:rPr>
              <a:t>）同步总线定时协定</a:t>
            </a:r>
          </a:p>
          <a:p>
            <a:pPr>
              <a:lnSpc>
                <a:spcPts val="4000"/>
              </a:lnSpc>
            </a:pPr>
            <a:r>
              <a:rPr lang="en-US" altLang="zh-CN" sz="2600" dirty="0">
                <a:solidFill>
                  <a:prstClr val="black"/>
                </a:solidFill>
                <a:latin typeface="微软雅黑" panose="020B0503020204020204" pitchFamily="34" charset="-122"/>
                <a:ea typeface="微软雅黑" panose="020B0503020204020204" pitchFamily="34" charset="-122"/>
              </a:rPr>
              <a:t>2</a:t>
            </a:r>
            <a:r>
              <a:rPr lang="zh-CN" altLang="en-US" sz="2600" dirty="0">
                <a:solidFill>
                  <a:prstClr val="black"/>
                </a:solidFill>
                <a:latin typeface="微软雅黑" panose="020B0503020204020204" pitchFamily="34" charset="-122"/>
                <a:ea typeface="微软雅黑" panose="020B0503020204020204" pitchFamily="34" charset="-122"/>
              </a:rPr>
              <a:t>）异步总线定时协定</a:t>
            </a:r>
          </a:p>
          <a:p>
            <a:pPr>
              <a:lnSpc>
                <a:spcPts val="4000"/>
              </a:lnSpc>
            </a:pPr>
            <a:r>
              <a:rPr lang="en-US" altLang="zh-CN" sz="2600" dirty="0">
                <a:solidFill>
                  <a:prstClr val="black"/>
                </a:solidFill>
                <a:latin typeface="微软雅黑" panose="020B0503020204020204" pitchFamily="34" charset="-122"/>
                <a:ea typeface="微软雅黑" panose="020B0503020204020204" pitchFamily="34" charset="-122"/>
              </a:rPr>
              <a:t>3</a:t>
            </a:r>
            <a:r>
              <a:rPr lang="zh-CN" altLang="en-US" sz="2600" dirty="0">
                <a:solidFill>
                  <a:prstClr val="black"/>
                </a:solidFill>
                <a:latin typeface="微软雅黑" panose="020B0503020204020204" pitchFamily="34" charset="-122"/>
                <a:ea typeface="微软雅黑" panose="020B0503020204020204" pitchFamily="34" charset="-122"/>
              </a:rPr>
              <a:t>）半同步总线定时协定</a:t>
            </a:r>
          </a:p>
          <a:p>
            <a:pPr>
              <a:lnSpc>
                <a:spcPts val="4000"/>
              </a:lnSpc>
            </a:pPr>
            <a:r>
              <a:rPr lang="en-US" altLang="zh-CN" sz="2600" dirty="0">
                <a:solidFill>
                  <a:prstClr val="black"/>
                </a:solidFill>
                <a:latin typeface="微软雅黑" panose="020B0503020204020204" pitchFamily="34" charset="-122"/>
                <a:ea typeface="微软雅黑" panose="020B0503020204020204" pitchFamily="34" charset="-122"/>
              </a:rPr>
              <a:t>4</a:t>
            </a:r>
            <a:r>
              <a:rPr lang="zh-CN" altLang="en-US" sz="2600" dirty="0">
                <a:solidFill>
                  <a:prstClr val="black"/>
                </a:solidFill>
                <a:latin typeface="微软雅黑" panose="020B0503020204020204" pitchFamily="34" charset="-122"/>
                <a:ea typeface="微软雅黑" panose="020B0503020204020204" pitchFamily="34" charset="-122"/>
              </a:rPr>
              <a:t>）周期分列式总线定时协定</a:t>
            </a:r>
          </a:p>
        </p:txBody>
      </p:sp>
      <p:graphicFrame>
        <p:nvGraphicFramePr>
          <p:cNvPr id="8" name="图示 7">
            <a:extLst>
              <a:ext uri="{FF2B5EF4-FFF2-40B4-BE49-F238E27FC236}">
                <a16:creationId xmlns:a16="http://schemas.microsoft.com/office/drawing/2014/main" id="{7E40DA3B-BFC8-4D75-B45B-AB6F9268EBB0}"/>
              </a:ext>
            </a:extLst>
          </p:cNvPr>
          <p:cNvGraphicFramePr/>
          <p:nvPr>
            <p:extLst>
              <p:ext uri="{D42A27DB-BD31-4B8C-83A1-F6EECF244321}">
                <p14:modId xmlns:p14="http://schemas.microsoft.com/office/powerpoint/2010/main" val="3197053393"/>
              </p:ext>
            </p:extLst>
          </p:nvPr>
        </p:nvGraphicFramePr>
        <p:xfrm>
          <a:off x="2544678" y="-240632"/>
          <a:ext cx="6477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框 5">
            <a:extLst>
              <a:ext uri="{FF2B5EF4-FFF2-40B4-BE49-F238E27FC236}">
                <a16:creationId xmlns:a16="http://schemas.microsoft.com/office/drawing/2014/main" id="{916E28C2-3817-4627-A490-EBEAC38915F5}"/>
              </a:ext>
            </a:extLst>
          </p:cNvPr>
          <p:cNvSpPr txBox="1"/>
          <p:nvPr/>
        </p:nvSpPr>
        <p:spPr>
          <a:xfrm>
            <a:off x="3628870" y="13396"/>
            <a:ext cx="4934260"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总线的定时</a:t>
            </a:r>
          </a:p>
        </p:txBody>
      </p:sp>
      <p:sp>
        <p:nvSpPr>
          <p:cNvPr id="10" name="文本框 9">
            <a:extLst>
              <a:ext uri="{FF2B5EF4-FFF2-40B4-BE49-F238E27FC236}">
                <a16:creationId xmlns:a16="http://schemas.microsoft.com/office/drawing/2014/main" id="{66B6472A-D3D2-481B-9342-614742ED728B}"/>
              </a:ext>
            </a:extLst>
          </p:cNvPr>
          <p:cNvSpPr txBox="1"/>
          <p:nvPr/>
        </p:nvSpPr>
        <p:spPr>
          <a:xfrm>
            <a:off x="5516133" y="3560855"/>
            <a:ext cx="6093994" cy="2102050"/>
          </a:xfrm>
          <a:prstGeom prst="rect">
            <a:avLst/>
          </a:prstGeom>
          <a:noFill/>
        </p:spPr>
        <p:txBody>
          <a:bodyPr wrap="square">
            <a:spAutoFit/>
          </a:bodyPr>
          <a:lstStyle/>
          <a:p>
            <a:pPr marL="0" marR="0" lvl="0" indent="0" algn="l" defTabSz="457200" rtl="0" eaLnBrk="1" fontAlgn="auto" latinLnBrk="0" hangingPunct="1">
              <a:lnSpc>
                <a:spcPts val="4000"/>
              </a:lnSpc>
              <a:spcBef>
                <a:spcPts val="0"/>
              </a:spcBef>
              <a:spcAft>
                <a:spcPts val="0"/>
              </a:spcAft>
              <a:buClrTx/>
              <a:buSzTx/>
              <a:buFontTx/>
              <a:buNone/>
              <a:tabLst/>
              <a:defRPr/>
            </a:pP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由</a:t>
            </a:r>
            <a:r>
              <a:rPr kumimoji="0" lang="zh-CN" altLang="en-US"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统一时钟</a:t>
            </a: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控制数据传送</a:t>
            </a:r>
            <a:endPar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ts val="4000"/>
              </a:lnSpc>
              <a:spcBef>
                <a:spcPts val="0"/>
              </a:spcBef>
              <a:spcAft>
                <a:spcPts val="0"/>
              </a:spcAft>
              <a:buClrTx/>
              <a:buSzTx/>
              <a:buFontTx/>
              <a:buNone/>
              <a:tabLst/>
              <a:defRPr/>
            </a:pP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采用</a:t>
            </a:r>
            <a:r>
              <a:rPr kumimoji="0" lang="zh-CN" altLang="en-US"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应答方式</a:t>
            </a: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，无统一时钟</a:t>
            </a:r>
            <a:endPar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ts val="4000"/>
              </a:lnSpc>
              <a:spcBef>
                <a:spcPts val="0"/>
              </a:spcBef>
              <a:spcAft>
                <a:spcPts val="0"/>
              </a:spcAft>
              <a:buClrTx/>
              <a:buSzTx/>
              <a:buFontTx/>
              <a:buNone/>
              <a:tabLst/>
              <a:defRPr/>
            </a:pPr>
            <a:r>
              <a:rPr kumimoji="0" lang="zh-CN" altLang="en-US"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同步、异步的结合</a:t>
            </a:r>
            <a:endParaRPr kumimoji="0" lang="en-US" altLang="zh-CN"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ts val="4000"/>
              </a:lnSpc>
              <a:spcBef>
                <a:spcPts val="0"/>
              </a:spcBef>
              <a:spcAft>
                <a:spcPts val="0"/>
              </a:spcAft>
              <a:buClrTx/>
              <a:buSzTx/>
              <a:buFontTx/>
              <a:buNone/>
              <a:tabLst/>
              <a:defRPr/>
            </a:pP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充分挖掘系统总线潜力</a:t>
            </a:r>
            <a:endParaRPr lang="zh-CN" altLang="en-US" dirty="0"/>
          </a:p>
        </p:txBody>
      </p:sp>
    </p:spTree>
    <p:extLst>
      <p:ext uri="{BB962C8B-B14F-4D97-AF65-F5344CB8AC3E}">
        <p14:creationId xmlns:p14="http://schemas.microsoft.com/office/powerpoint/2010/main" val="936406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fade">
                                      <p:cBhvr>
                                        <p:cTn id="27" dur="500"/>
                                        <p:tgtEl>
                                          <p:spTgt spid="10">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xEl>
                                              <p:pRg st="1" end="1"/>
                                            </p:txEl>
                                          </p:spTgt>
                                        </p:tgtEl>
                                        <p:attrNameLst>
                                          <p:attrName>style.visibility</p:attrName>
                                        </p:attrNameLst>
                                      </p:cBhvr>
                                      <p:to>
                                        <p:strVal val="visible"/>
                                      </p:to>
                                    </p:set>
                                    <p:animEffect transition="in" filter="fade">
                                      <p:cBhvr>
                                        <p:cTn id="37" dur="500"/>
                                        <p:tgtEl>
                                          <p:spTgt spid="10">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xEl>
                                              <p:pRg st="2" end="2"/>
                                            </p:txEl>
                                          </p:spTgt>
                                        </p:tgtEl>
                                        <p:attrNameLst>
                                          <p:attrName>style.visibility</p:attrName>
                                        </p:attrNameLst>
                                      </p:cBhvr>
                                      <p:to>
                                        <p:strVal val="visible"/>
                                      </p:to>
                                    </p:set>
                                    <p:animEffect transition="in" filter="fade">
                                      <p:cBhvr>
                                        <p:cTn id="47" dur="500"/>
                                        <p:tgtEl>
                                          <p:spTgt spid="10">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8" end="8"/>
                                            </p:txEl>
                                          </p:spTgt>
                                        </p:tgtEl>
                                        <p:attrNameLst>
                                          <p:attrName>style.visibility</p:attrName>
                                        </p:attrNameLst>
                                      </p:cBhvr>
                                      <p:to>
                                        <p:strVal val="visible"/>
                                      </p:to>
                                    </p:set>
                                    <p:animEffect transition="in" filter="fade">
                                      <p:cBhvr>
                                        <p:cTn id="52" dur="500"/>
                                        <p:tgtEl>
                                          <p:spTgt spid="5">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0">
                                            <p:txEl>
                                              <p:pRg st="3" end="3"/>
                                            </p:txEl>
                                          </p:spTgt>
                                        </p:tgtEl>
                                        <p:attrNameLst>
                                          <p:attrName>style.visibility</p:attrName>
                                        </p:attrNameLst>
                                      </p:cBhvr>
                                      <p:to>
                                        <p:strVal val="visible"/>
                                      </p:to>
                                    </p:set>
                                    <p:animEffect transition="in" filter="fade">
                                      <p:cBhvr>
                                        <p:cTn id="57"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3452734" y="25426"/>
            <a:ext cx="5286530"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同步定时方式</a:t>
            </a:r>
          </a:p>
        </p:txBody>
      </p:sp>
      <p:sp>
        <p:nvSpPr>
          <p:cNvPr id="30" name="文本框 29">
            <a:extLst>
              <a:ext uri="{FF2B5EF4-FFF2-40B4-BE49-F238E27FC236}">
                <a16:creationId xmlns:a16="http://schemas.microsoft.com/office/drawing/2014/main" id="{C7A5E871-E887-405E-88D6-374DA5FBD72C}"/>
              </a:ext>
            </a:extLst>
          </p:cNvPr>
          <p:cNvSpPr txBox="1"/>
          <p:nvPr/>
        </p:nvSpPr>
        <p:spPr>
          <a:xfrm>
            <a:off x="186484" y="528929"/>
            <a:ext cx="11313695" cy="556371"/>
          </a:xfrm>
          <a:prstGeom prst="rect">
            <a:avLst/>
          </a:prstGeom>
          <a:noFill/>
        </p:spPr>
        <p:txBody>
          <a:bodyPr wrap="square">
            <a:spAutoFit/>
          </a:bodyPr>
          <a:lstStyle/>
          <a:p>
            <a:pPr>
              <a:lnSpc>
                <a:spcPts val="4000"/>
              </a:lnSpc>
            </a:pPr>
            <a:r>
              <a:rPr lang="zh-CN" altLang="en-US" sz="2600" dirty="0">
                <a:solidFill>
                  <a:prstClr val="black"/>
                </a:solidFill>
                <a:latin typeface="微软雅黑" panose="020B0503020204020204" pitchFamily="34" charset="-122"/>
                <a:ea typeface="微软雅黑" panose="020B0503020204020204" pitchFamily="34" charset="-122"/>
              </a:rPr>
              <a:t>系统采用一个统一的时钟信号来协调发送和接受双方的传送定时关系。</a:t>
            </a:r>
          </a:p>
        </p:txBody>
      </p:sp>
      <p:pic>
        <p:nvPicPr>
          <p:cNvPr id="7" name="图片 3">
            <a:extLst>
              <a:ext uri="{FF2B5EF4-FFF2-40B4-BE49-F238E27FC236}">
                <a16:creationId xmlns:a16="http://schemas.microsoft.com/office/drawing/2014/main" id="{9B47EF6B-BFAC-4CBF-8658-6DF78F2711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484" y="1194862"/>
            <a:ext cx="8697833" cy="5041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id="{B902C66B-16EE-42B8-8D0E-38D8C263483E}"/>
              </a:ext>
            </a:extLst>
          </p:cNvPr>
          <p:cNvSpPr/>
          <p:nvPr/>
        </p:nvSpPr>
        <p:spPr>
          <a:xfrm>
            <a:off x="186484" y="1194862"/>
            <a:ext cx="1779342" cy="4932267"/>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矩形 8">
            <a:extLst>
              <a:ext uri="{FF2B5EF4-FFF2-40B4-BE49-F238E27FC236}">
                <a16:creationId xmlns:a16="http://schemas.microsoft.com/office/drawing/2014/main" id="{E2F7E2DD-7124-4B4A-B790-6F0219037D6B}"/>
              </a:ext>
            </a:extLst>
          </p:cNvPr>
          <p:cNvSpPr/>
          <p:nvPr/>
        </p:nvSpPr>
        <p:spPr>
          <a:xfrm>
            <a:off x="1969171" y="1194861"/>
            <a:ext cx="1421782" cy="4932267"/>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矩形 9">
            <a:extLst>
              <a:ext uri="{FF2B5EF4-FFF2-40B4-BE49-F238E27FC236}">
                <a16:creationId xmlns:a16="http://schemas.microsoft.com/office/drawing/2014/main" id="{F07C3BA4-F672-4761-AFC8-D9C3EAB1D305}"/>
              </a:ext>
            </a:extLst>
          </p:cNvPr>
          <p:cNvSpPr/>
          <p:nvPr/>
        </p:nvSpPr>
        <p:spPr>
          <a:xfrm>
            <a:off x="3394491" y="1194861"/>
            <a:ext cx="1320226" cy="4932267"/>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矩形 10">
            <a:extLst>
              <a:ext uri="{FF2B5EF4-FFF2-40B4-BE49-F238E27FC236}">
                <a16:creationId xmlns:a16="http://schemas.microsoft.com/office/drawing/2014/main" id="{2AEE4D19-D5EB-4176-989C-068444CAAE72}"/>
              </a:ext>
            </a:extLst>
          </p:cNvPr>
          <p:cNvSpPr/>
          <p:nvPr/>
        </p:nvSpPr>
        <p:spPr>
          <a:xfrm>
            <a:off x="4714194" y="1194860"/>
            <a:ext cx="1320226" cy="4932268"/>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矩形 11">
            <a:extLst>
              <a:ext uri="{FF2B5EF4-FFF2-40B4-BE49-F238E27FC236}">
                <a16:creationId xmlns:a16="http://schemas.microsoft.com/office/drawing/2014/main" id="{76529FCC-8227-4971-801C-F98513B59552}"/>
              </a:ext>
            </a:extLst>
          </p:cNvPr>
          <p:cNvSpPr/>
          <p:nvPr/>
        </p:nvSpPr>
        <p:spPr>
          <a:xfrm>
            <a:off x="6036667" y="1194859"/>
            <a:ext cx="1320226" cy="4932267"/>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矩形 12">
            <a:extLst>
              <a:ext uri="{FF2B5EF4-FFF2-40B4-BE49-F238E27FC236}">
                <a16:creationId xmlns:a16="http://schemas.microsoft.com/office/drawing/2014/main" id="{E320DBC9-41AC-4829-82F1-9FED827B9223}"/>
              </a:ext>
            </a:extLst>
          </p:cNvPr>
          <p:cNvSpPr/>
          <p:nvPr/>
        </p:nvSpPr>
        <p:spPr>
          <a:xfrm>
            <a:off x="7356370" y="1194859"/>
            <a:ext cx="1536032" cy="4932267"/>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文本框 13">
            <a:extLst>
              <a:ext uri="{FF2B5EF4-FFF2-40B4-BE49-F238E27FC236}">
                <a16:creationId xmlns:a16="http://schemas.microsoft.com/office/drawing/2014/main" id="{6E3F7953-9CE5-4640-BB34-1E326118D2FA}"/>
              </a:ext>
            </a:extLst>
          </p:cNvPr>
          <p:cNvSpPr txBox="1"/>
          <p:nvPr/>
        </p:nvSpPr>
        <p:spPr>
          <a:xfrm>
            <a:off x="9112536" y="1208234"/>
            <a:ext cx="2979201" cy="2095254"/>
          </a:xfrm>
          <a:prstGeom prst="rect">
            <a:avLst/>
          </a:prstGeom>
          <a:noFill/>
        </p:spPr>
        <p:txBody>
          <a:bodyPr wrap="square">
            <a:spAutoFit/>
          </a:bodyPr>
          <a:lstStyle/>
          <a:p>
            <a:pPr>
              <a:lnSpc>
                <a:spcPts val="4000"/>
              </a:lnSpc>
            </a:pPr>
            <a:r>
              <a:rPr lang="zh-CN" altLang="en-US" sz="2600" dirty="0">
                <a:solidFill>
                  <a:srgbClr val="00B050"/>
                </a:solidFill>
                <a:latin typeface="微软雅黑" panose="020B0503020204020204" pitchFamily="34" charset="-122"/>
                <a:ea typeface="微软雅黑" panose="020B0503020204020204" pitchFamily="34" charset="-122"/>
              </a:rPr>
              <a:t>优点：传送速度快，具有较高的传输速率；总线控制逻辑简单。</a:t>
            </a:r>
          </a:p>
        </p:txBody>
      </p:sp>
      <p:sp>
        <p:nvSpPr>
          <p:cNvPr id="15" name="文本框 14">
            <a:extLst>
              <a:ext uri="{FF2B5EF4-FFF2-40B4-BE49-F238E27FC236}">
                <a16:creationId xmlns:a16="http://schemas.microsoft.com/office/drawing/2014/main" id="{06CF1927-14B9-4777-8779-CF708B42BDCF}"/>
              </a:ext>
            </a:extLst>
          </p:cNvPr>
          <p:cNvSpPr txBox="1"/>
          <p:nvPr/>
        </p:nvSpPr>
        <p:spPr>
          <a:xfrm>
            <a:off x="9112536" y="3407762"/>
            <a:ext cx="2979201" cy="2608215"/>
          </a:xfrm>
          <a:prstGeom prst="rect">
            <a:avLst/>
          </a:prstGeom>
          <a:noFill/>
        </p:spPr>
        <p:txBody>
          <a:bodyPr wrap="square">
            <a:spAutoFit/>
          </a:bodyPr>
          <a:lstStyle/>
          <a:p>
            <a:pPr>
              <a:lnSpc>
                <a:spcPts val="4000"/>
              </a:lnSpc>
            </a:pPr>
            <a:r>
              <a:rPr lang="zh-CN" altLang="en-US" sz="2600" dirty="0">
                <a:solidFill>
                  <a:srgbClr val="C00000"/>
                </a:solidFill>
                <a:latin typeface="微软雅黑" panose="020B0503020204020204" pitchFamily="34" charset="-122"/>
                <a:ea typeface="微软雅黑" panose="020B0503020204020204" pitchFamily="34" charset="-122"/>
              </a:rPr>
              <a:t>缺点：主从设备属于强制性同步；不能及时进行数据通信的有效性检验，可靠性较差。</a:t>
            </a:r>
          </a:p>
        </p:txBody>
      </p:sp>
      <p:sp>
        <p:nvSpPr>
          <p:cNvPr id="16" name="文本框 15">
            <a:extLst>
              <a:ext uri="{FF2B5EF4-FFF2-40B4-BE49-F238E27FC236}">
                <a16:creationId xmlns:a16="http://schemas.microsoft.com/office/drawing/2014/main" id="{99BA4D0B-73C1-4BC3-BBFC-44E5ABD15ECA}"/>
              </a:ext>
            </a:extLst>
          </p:cNvPr>
          <p:cNvSpPr txBox="1"/>
          <p:nvPr/>
        </p:nvSpPr>
        <p:spPr>
          <a:xfrm>
            <a:off x="186483" y="6212411"/>
            <a:ext cx="11313695" cy="556371"/>
          </a:xfrm>
          <a:prstGeom prst="rect">
            <a:avLst/>
          </a:prstGeom>
          <a:noFill/>
        </p:spPr>
        <p:txBody>
          <a:bodyPr wrap="square">
            <a:spAutoFit/>
          </a:bodyPr>
          <a:lstStyle/>
          <a:p>
            <a:pPr>
              <a:lnSpc>
                <a:spcPts val="4000"/>
              </a:lnSpc>
            </a:pPr>
            <a:r>
              <a:rPr lang="zh-CN" altLang="en-US" sz="2600" dirty="0">
                <a:solidFill>
                  <a:prstClr val="black"/>
                </a:solidFill>
                <a:latin typeface="微软雅黑" panose="020B0503020204020204" pitchFamily="34" charset="-122"/>
                <a:ea typeface="微软雅黑" panose="020B0503020204020204" pitchFamily="34" charset="-122"/>
              </a:rPr>
              <a:t>同步方式适用于</a:t>
            </a:r>
            <a:r>
              <a:rPr lang="zh-CN" altLang="en-US" sz="2600" dirty="0">
                <a:solidFill>
                  <a:srgbClr val="C55A11"/>
                </a:solidFill>
                <a:latin typeface="微软雅黑" panose="020B0503020204020204" pitchFamily="34" charset="-122"/>
                <a:ea typeface="微软雅黑" panose="020B0503020204020204" pitchFamily="34" charset="-122"/>
              </a:rPr>
              <a:t>总线长度较短</a:t>
            </a:r>
            <a:r>
              <a:rPr lang="zh-CN" altLang="en-US" sz="2600" dirty="0">
                <a:solidFill>
                  <a:prstClr val="black"/>
                </a:solidFill>
                <a:latin typeface="微软雅黑" panose="020B0503020204020204" pitchFamily="34" charset="-122"/>
                <a:ea typeface="微软雅黑" panose="020B0503020204020204" pitchFamily="34" charset="-122"/>
              </a:rPr>
              <a:t>及总线</a:t>
            </a:r>
            <a:r>
              <a:rPr lang="zh-CN" altLang="en-US" sz="2600" dirty="0">
                <a:solidFill>
                  <a:srgbClr val="C55A11"/>
                </a:solidFill>
                <a:latin typeface="微软雅黑" panose="020B0503020204020204" pitchFamily="34" charset="-122"/>
                <a:ea typeface="微软雅黑" panose="020B0503020204020204" pitchFamily="34" charset="-122"/>
              </a:rPr>
              <a:t>所接部件的存取时间比较接近</a:t>
            </a:r>
            <a:r>
              <a:rPr lang="zh-CN" altLang="en-US" sz="2600" dirty="0">
                <a:solidFill>
                  <a:prstClr val="black"/>
                </a:solidFill>
                <a:latin typeface="微软雅黑" panose="020B0503020204020204" pitchFamily="34" charset="-122"/>
                <a:ea typeface="微软雅黑" panose="020B0503020204020204" pitchFamily="34" charset="-122"/>
              </a:rPr>
              <a:t>的系统。</a:t>
            </a:r>
          </a:p>
        </p:txBody>
      </p:sp>
    </p:spTree>
    <p:extLst>
      <p:ext uri="{BB962C8B-B14F-4D97-AF65-F5344CB8AC3E}">
        <p14:creationId xmlns:p14="http://schemas.microsoft.com/office/powerpoint/2010/main" val="4054295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p:bldP spid="15" grpId="0"/>
      <p:bldP spid="1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3452734" y="25426"/>
            <a:ext cx="5286530"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异步定时方式</a:t>
            </a:r>
          </a:p>
        </p:txBody>
      </p:sp>
      <p:sp>
        <p:nvSpPr>
          <p:cNvPr id="30" name="文本框 29">
            <a:extLst>
              <a:ext uri="{FF2B5EF4-FFF2-40B4-BE49-F238E27FC236}">
                <a16:creationId xmlns:a16="http://schemas.microsoft.com/office/drawing/2014/main" id="{C7A5E871-E887-405E-88D6-374DA5FBD72C}"/>
              </a:ext>
            </a:extLst>
          </p:cNvPr>
          <p:cNvSpPr txBox="1"/>
          <p:nvPr/>
        </p:nvSpPr>
        <p:spPr>
          <a:xfrm>
            <a:off x="186484" y="528929"/>
            <a:ext cx="11313695" cy="2608215"/>
          </a:xfrm>
          <a:prstGeom prst="rect">
            <a:avLst/>
          </a:prstGeom>
          <a:noFill/>
        </p:spPr>
        <p:txBody>
          <a:bodyPr wrap="square">
            <a:spAutoFit/>
          </a:bodyPr>
          <a:lstStyle/>
          <a:p>
            <a:pPr marL="457200" indent="-457200">
              <a:lnSpc>
                <a:spcPts val="4000"/>
              </a:lnSpc>
              <a:buFont typeface="Arial" panose="020B0604020202020204" pitchFamily="34" charset="0"/>
              <a:buChar char="•"/>
            </a:pPr>
            <a:r>
              <a:rPr lang="zh-CN" altLang="en-US" sz="2600" dirty="0">
                <a:solidFill>
                  <a:prstClr val="black"/>
                </a:solidFill>
                <a:latin typeface="微软雅黑" panose="020B0503020204020204" pitchFamily="34" charset="-122"/>
                <a:ea typeface="微软雅黑" panose="020B0503020204020204" pitchFamily="34" charset="-122"/>
              </a:rPr>
              <a:t>异步定时方式建立在应答式或互锁机制基础上，没有统一的时钟，也没有固定的时间间隔，完全依靠传送双方相互制约的</a:t>
            </a:r>
            <a:r>
              <a:rPr lang="en-US" altLang="zh-CN" sz="2600" dirty="0">
                <a:solidFill>
                  <a:prstClr val="black"/>
                </a:solidFill>
                <a:latin typeface="微软雅黑" panose="020B0503020204020204" pitchFamily="34" charset="-122"/>
                <a:ea typeface="微软雅黑" panose="020B0503020204020204" pitchFamily="34" charset="-122"/>
              </a:rPr>
              <a:t>“</a:t>
            </a:r>
            <a:r>
              <a:rPr lang="zh-CN" altLang="en-US" sz="2600" dirty="0">
                <a:solidFill>
                  <a:prstClr val="black"/>
                </a:solidFill>
                <a:latin typeface="微软雅黑" panose="020B0503020204020204" pitchFamily="34" charset="-122"/>
                <a:ea typeface="微软雅黑" panose="020B0503020204020204" pitchFamily="34" charset="-122"/>
              </a:rPr>
              <a:t>握手</a:t>
            </a:r>
            <a:r>
              <a:rPr lang="en-US" altLang="zh-CN" sz="2600" dirty="0">
                <a:solidFill>
                  <a:prstClr val="black"/>
                </a:solidFill>
                <a:latin typeface="微软雅黑" panose="020B0503020204020204" pitchFamily="34" charset="-122"/>
                <a:ea typeface="微软雅黑" panose="020B0503020204020204" pitchFamily="34" charset="-122"/>
              </a:rPr>
              <a:t>”</a:t>
            </a:r>
            <a:r>
              <a:rPr lang="zh-CN" altLang="en-US" sz="2600" dirty="0">
                <a:solidFill>
                  <a:prstClr val="black"/>
                </a:solidFill>
                <a:latin typeface="微软雅黑" panose="020B0503020204020204" pitchFamily="34" charset="-122"/>
                <a:ea typeface="微软雅黑" panose="020B0503020204020204" pitchFamily="34" charset="-122"/>
              </a:rPr>
              <a:t>信号来实现定时控制</a:t>
            </a:r>
            <a:endParaRPr lang="en-US" altLang="zh-CN" sz="2600" dirty="0">
              <a:solidFill>
                <a:prstClr val="black"/>
              </a:solidFill>
              <a:latin typeface="微软雅黑" panose="020B0503020204020204" pitchFamily="34" charset="-122"/>
              <a:ea typeface="微软雅黑" panose="020B0503020204020204" pitchFamily="34" charset="-122"/>
            </a:endParaRPr>
          </a:p>
          <a:p>
            <a:pPr marL="457200" indent="-457200">
              <a:lnSpc>
                <a:spcPts val="4000"/>
              </a:lnSpc>
              <a:buFont typeface="Arial" panose="020B0604020202020204" pitchFamily="34" charset="0"/>
              <a:buChar char="•"/>
            </a:pPr>
            <a:r>
              <a:rPr lang="zh-CN" altLang="en-US" sz="2600" dirty="0">
                <a:solidFill>
                  <a:prstClr val="black"/>
                </a:solidFill>
                <a:latin typeface="微软雅黑" panose="020B0503020204020204" pitchFamily="34" charset="-122"/>
                <a:ea typeface="微软雅黑" panose="020B0503020204020204" pitchFamily="34" charset="-122"/>
              </a:rPr>
              <a:t>主设备提出交换信息的</a:t>
            </a:r>
            <a:r>
              <a:rPr lang="en-US" altLang="zh-CN" sz="2600" dirty="0">
                <a:solidFill>
                  <a:prstClr val="black"/>
                </a:solidFill>
                <a:latin typeface="微软雅黑" panose="020B0503020204020204" pitchFamily="34" charset="-122"/>
                <a:ea typeface="微软雅黑" panose="020B0503020204020204" pitchFamily="34" charset="-122"/>
              </a:rPr>
              <a:t>“</a:t>
            </a:r>
            <a:r>
              <a:rPr lang="zh-CN" altLang="en-US" sz="2600" dirty="0">
                <a:solidFill>
                  <a:prstClr val="black"/>
                </a:solidFill>
                <a:latin typeface="微软雅黑" panose="020B0503020204020204" pitchFamily="34" charset="-122"/>
                <a:ea typeface="微软雅黑" panose="020B0503020204020204" pitchFamily="34" charset="-122"/>
              </a:rPr>
              <a:t>请求</a:t>
            </a:r>
            <a:r>
              <a:rPr lang="en-US" altLang="zh-CN" sz="2600" dirty="0">
                <a:solidFill>
                  <a:prstClr val="black"/>
                </a:solidFill>
                <a:latin typeface="微软雅黑" panose="020B0503020204020204" pitchFamily="34" charset="-122"/>
                <a:ea typeface="微软雅黑" panose="020B0503020204020204" pitchFamily="34" charset="-122"/>
              </a:rPr>
              <a:t>”</a:t>
            </a:r>
            <a:r>
              <a:rPr lang="zh-CN" altLang="en-US" sz="2600" dirty="0">
                <a:solidFill>
                  <a:prstClr val="black"/>
                </a:solidFill>
                <a:latin typeface="微软雅黑" panose="020B0503020204020204" pitchFamily="34" charset="-122"/>
                <a:ea typeface="微软雅黑" panose="020B0503020204020204" pitchFamily="34" charset="-122"/>
              </a:rPr>
              <a:t>信号，经接口传送到从设备；从设备接到主设备的请求后，通过接口向主设备发出</a:t>
            </a:r>
            <a:r>
              <a:rPr lang="en-US" altLang="zh-CN" sz="2600" dirty="0">
                <a:solidFill>
                  <a:prstClr val="black"/>
                </a:solidFill>
                <a:latin typeface="微软雅黑" panose="020B0503020204020204" pitchFamily="34" charset="-122"/>
                <a:ea typeface="微软雅黑" panose="020B0503020204020204" pitchFamily="34" charset="-122"/>
              </a:rPr>
              <a:t>“</a:t>
            </a:r>
            <a:r>
              <a:rPr lang="zh-CN" altLang="en-US" sz="2600" dirty="0">
                <a:solidFill>
                  <a:prstClr val="black"/>
                </a:solidFill>
                <a:latin typeface="微软雅黑" panose="020B0503020204020204" pitchFamily="34" charset="-122"/>
                <a:ea typeface="微软雅黑" panose="020B0503020204020204" pitchFamily="34" charset="-122"/>
              </a:rPr>
              <a:t>回答</a:t>
            </a:r>
            <a:r>
              <a:rPr lang="en-US" altLang="zh-CN" sz="2600" dirty="0">
                <a:solidFill>
                  <a:prstClr val="black"/>
                </a:solidFill>
                <a:latin typeface="微软雅黑" panose="020B0503020204020204" pitchFamily="34" charset="-122"/>
                <a:ea typeface="微软雅黑" panose="020B0503020204020204" pitchFamily="34" charset="-122"/>
              </a:rPr>
              <a:t>”</a:t>
            </a:r>
            <a:r>
              <a:rPr lang="zh-CN" altLang="en-US" sz="2600" dirty="0">
                <a:solidFill>
                  <a:prstClr val="black"/>
                </a:solidFill>
                <a:latin typeface="微软雅黑" panose="020B0503020204020204" pitchFamily="34" charset="-122"/>
                <a:ea typeface="微软雅黑" panose="020B0503020204020204" pitchFamily="34" charset="-122"/>
              </a:rPr>
              <a:t>信号。</a:t>
            </a:r>
          </a:p>
        </p:txBody>
      </p:sp>
      <p:sp>
        <p:nvSpPr>
          <p:cNvPr id="14" name="文本框 13">
            <a:extLst>
              <a:ext uri="{FF2B5EF4-FFF2-40B4-BE49-F238E27FC236}">
                <a16:creationId xmlns:a16="http://schemas.microsoft.com/office/drawing/2014/main" id="{6E3F7953-9CE5-4640-BB34-1E326118D2FA}"/>
              </a:ext>
            </a:extLst>
          </p:cNvPr>
          <p:cNvSpPr txBox="1"/>
          <p:nvPr/>
        </p:nvSpPr>
        <p:spPr>
          <a:xfrm>
            <a:off x="696823" y="3254195"/>
            <a:ext cx="10798349" cy="1069332"/>
          </a:xfrm>
          <a:prstGeom prst="rect">
            <a:avLst/>
          </a:prstGeom>
          <a:noFill/>
        </p:spPr>
        <p:txBody>
          <a:bodyPr wrap="square">
            <a:spAutoFit/>
          </a:bodyPr>
          <a:lstStyle/>
          <a:p>
            <a:pPr>
              <a:lnSpc>
                <a:spcPts val="4000"/>
              </a:lnSpc>
            </a:pPr>
            <a:r>
              <a:rPr lang="zh-CN" altLang="en-US" sz="2600" dirty="0">
                <a:solidFill>
                  <a:srgbClr val="00B050"/>
                </a:solidFill>
                <a:latin typeface="微软雅黑" panose="020B0503020204020204" pitchFamily="34" charset="-122"/>
                <a:ea typeface="微软雅黑" panose="020B0503020204020204" pitchFamily="34" charset="-122"/>
              </a:rPr>
              <a:t>优点：总线周期长度可变，能保证两个工作速度相差很大的部件或设备之间可靠地进行信息交换。</a:t>
            </a:r>
          </a:p>
        </p:txBody>
      </p:sp>
      <p:sp>
        <p:nvSpPr>
          <p:cNvPr id="15" name="文本框 14">
            <a:extLst>
              <a:ext uri="{FF2B5EF4-FFF2-40B4-BE49-F238E27FC236}">
                <a16:creationId xmlns:a16="http://schemas.microsoft.com/office/drawing/2014/main" id="{06CF1927-14B9-4777-8779-CF708B42BDCF}"/>
              </a:ext>
            </a:extLst>
          </p:cNvPr>
          <p:cNvSpPr txBox="1"/>
          <p:nvPr/>
        </p:nvSpPr>
        <p:spPr>
          <a:xfrm>
            <a:off x="696823" y="4440578"/>
            <a:ext cx="10798350" cy="556371"/>
          </a:xfrm>
          <a:prstGeom prst="rect">
            <a:avLst/>
          </a:prstGeom>
          <a:noFill/>
        </p:spPr>
        <p:txBody>
          <a:bodyPr wrap="square">
            <a:spAutoFit/>
          </a:bodyPr>
          <a:lstStyle/>
          <a:p>
            <a:pPr>
              <a:lnSpc>
                <a:spcPts val="4000"/>
              </a:lnSpc>
            </a:pPr>
            <a:r>
              <a:rPr lang="zh-CN" altLang="en-US" sz="2600" dirty="0">
                <a:solidFill>
                  <a:srgbClr val="C00000"/>
                </a:solidFill>
                <a:latin typeface="微软雅黑" panose="020B0503020204020204" pitchFamily="34" charset="-122"/>
                <a:ea typeface="微软雅黑" panose="020B0503020204020204" pitchFamily="34" charset="-122"/>
              </a:rPr>
              <a:t>缺点：比同步控制方式稍复杂一些，速度比同步定时方式慢。</a:t>
            </a:r>
          </a:p>
        </p:txBody>
      </p:sp>
    </p:spTree>
    <p:extLst>
      <p:ext uri="{BB962C8B-B14F-4D97-AF65-F5344CB8AC3E}">
        <p14:creationId xmlns:p14="http://schemas.microsoft.com/office/powerpoint/2010/main" val="328526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500"/>
                                        <p:tgtEl>
                                          <p:spTgt spid="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xEl>
                                              <p:pRg st="1" end="1"/>
                                            </p:txEl>
                                          </p:spTgt>
                                        </p:tgtEl>
                                        <p:attrNameLst>
                                          <p:attrName>style.visibility</p:attrName>
                                        </p:attrNameLst>
                                      </p:cBhvr>
                                      <p:to>
                                        <p:strVal val="visible"/>
                                      </p:to>
                                    </p:set>
                                    <p:animEffect transition="in" filter="fade">
                                      <p:cBhvr>
                                        <p:cTn id="12" dur="500"/>
                                        <p:tgtEl>
                                          <p:spTgt spid="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3452734" y="25426"/>
            <a:ext cx="5286530"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异步定时方式</a:t>
            </a:r>
            <a:r>
              <a:rPr lang="en-US" altLang="zh-CN" sz="3200" dirty="0">
                <a:latin typeface="微软雅黑" panose="020B0503020204020204" pitchFamily="34" charset="-122"/>
                <a:ea typeface="微软雅黑" panose="020B0503020204020204" pitchFamily="34" charset="-122"/>
              </a:rPr>
              <a:t>—</a:t>
            </a:r>
            <a:r>
              <a:rPr lang="zh-CN" altLang="en-US" sz="3200" dirty="0">
                <a:latin typeface="微软雅黑" panose="020B0503020204020204" pitchFamily="34" charset="-122"/>
                <a:ea typeface="微软雅黑" panose="020B0503020204020204" pitchFamily="34" charset="-122"/>
              </a:rPr>
              <a:t>数据传输率</a:t>
            </a:r>
          </a:p>
        </p:txBody>
      </p:sp>
      <p:sp>
        <p:nvSpPr>
          <p:cNvPr id="30" name="文本框 29">
            <a:extLst>
              <a:ext uri="{FF2B5EF4-FFF2-40B4-BE49-F238E27FC236}">
                <a16:creationId xmlns:a16="http://schemas.microsoft.com/office/drawing/2014/main" id="{C7A5E871-E887-405E-88D6-374DA5FBD72C}"/>
              </a:ext>
            </a:extLst>
          </p:cNvPr>
          <p:cNvSpPr txBox="1"/>
          <p:nvPr/>
        </p:nvSpPr>
        <p:spPr>
          <a:xfrm>
            <a:off x="186484" y="528929"/>
            <a:ext cx="11313695" cy="1069332"/>
          </a:xfrm>
          <a:prstGeom prst="rect">
            <a:avLst/>
          </a:prstGeom>
          <a:noFill/>
        </p:spPr>
        <p:txBody>
          <a:bodyPr wrap="square">
            <a:spAutoFit/>
          </a:bodyPr>
          <a:lstStyle/>
          <a:p>
            <a:pPr>
              <a:lnSpc>
                <a:spcPts val="4000"/>
              </a:lnSpc>
            </a:pPr>
            <a:r>
              <a:rPr lang="zh-CN" altLang="en-US" sz="2600" dirty="0">
                <a:solidFill>
                  <a:prstClr val="black"/>
                </a:solidFill>
                <a:latin typeface="微软雅黑" panose="020B0503020204020204" pitchFamily="34" charset="-122"/>
                <a:ea typeface="微软雅黑" panose="020B0503020204020204" pitchFamily="34" charset="-122"/>
              </a:rPr>
              <a:t>在异步串行传输方式下，起始位为</a:t>
            </a:r>
            <a:r>
              <a:rPr lang="en-US" altLang="zh-CN" sz="2600" dirty="0">
                <a:solidFill>
                  <a:prstClr val="black"/>
                </a:solidFill>
                <a:latin typeface="微软雅黑" panose="020B0503020204020204" pitchFamily="34" charset="-122"/>
                <a:ea typeface="微软雅黑" panose="020B0503020204020204" pitchFamily="34" charset="-122"/>
              </a:rPr>
              <a:t>1</a:t>
            </a:r>
            <a:r>
              <a:rPr lang="zh-CN" altLang="en-US" sz="2600" dirty="0">
                <a:solidFill>
                  <a:prstClr val="black"/>
                </a:solidFill>
                <a:latin typeface="微软雅黑" panose="020B0503020204020204" pitchFamily="34" charset="-122"/>
                <a:ea typeface="微软雅黑" panose="020B0503020204020204" pitchFamily="34" charset="-122"/>
              </a:rPr>
              <a:t>位，数据位为</a:t>
            </a:r>
            <a:r>
              <a:rPr lang="en-US" altLang="zh-CN" sz="2600" dirty="0">
                <a:solidFill>
                  <a:prstClr val="black"/>
                </a:solidFill>
                <a:latin typeface="微软雅黑" panose="020B0503020204020204" pitchFamily="34" charset="-122"/>
                <a:ea typeface="微软雅黑" panose="020B0503020204020204" pitchFamily="34" charset="-122"/>
              </a:rPr>
              <a:t>7</a:t>
            </a:r>
            <a:r>
              <a:rPr lang="zh-CN" altLang="en-US" sz="2600" dirty="0">
                <a:solidFill>
                  <a:prstClr val="black"/>
                </a:solidFill>
                <a:latin typeface="微软雅黑" panose="020B0503020204020204" pitchFamily="34" charset="-122"/>
                <a:ea typeface="微软雅黑" panose="020B0503020204020204" pitchFamily="34" charset="-122"/>
              </a:rPr>
              <a:t>位，偶校验位为</a:t>
            </a:r>
            <a:r>
              <a:rPr lang="en-US" altLang="zh-CN" sz="2600" dirty="0">
                <a:solidFill>
                  <a:prstClr val="black"/>
                </a:solidFill>
                <a:latin typeface="微软雅黑" panose="020B0503020204020204" pitchFamily="34" charset="-122"/>
                <a:ea typeface="微软雅黑" panose="020B0503020204020204" pitchFamily="34" charset="-122"/>
              </a:rPr>
              <a:t>1</a:t>
            </a:r>
            <a:r>
              <a:rPr lang="zh-CN" altLang="en-US" sz="2600" dirty="0">
                <a:solidFill>
                  <a:prstClr val="black"/>
                </a:solidFill>
                <a:latin typeface="微软雅黑" panose="020B0503020204020204" pitchFamily="34" charset="-122"/>
                <a:ea typeface="微软雅黑" panose="020B0503020204020204" pitchFamily="34" charset="-122"/>
              </a:rPr>
              <a:t>位，停止位为</a:t>
            </a:r>
            <a:r>
              <a:rPr lang="en-US" altLang="zh-CN" sz="2600" dirty="0">
                <a:solidFill>
                  <a:prstClr val="black"/>
                </a:solidFill>
                <a:latin typeface="微软雅黑" panose="020B0503020204020204" pitchFamily="34" charset="-122"/>
                <a:ea typeface="微软雅黑" panose="020B0503020204020204" pitchFamily="34" charset="-122"/>
              </a:rPr>
              <a:t>1</a:t>
            </a:r>
            <a:r>
              <a:rPr lang="zh-CN" altLang="en-US" sz="2600" dirty="0">
                <a:solidFill>
                  <a:prstClr val="black"/>
                </a:solidFill>
                <a:latin typeface="微软雅黑" panose="020B0503020204020204" pitchFamily="34" charset="-122"/>
                <a:ea typeface="微软雅黑" panose="020B0503020204020204" pitchFamily="34" charset="-122"/>
              </a:rPr>
              <a:t>位，如果波特率为</a:t>
            </a:r>
            <a:r>
              <a:rPr lang="en-US" altLang="zh-CN" sz="2600" dirty="0">
                <a:solidFill>
                  <a:prstClr val="black"/>
                </a:solidFill>
                <a:latin typeface="微软雅黑" panose="020B0503020204020204" pitchFamily="34" charset="-122"/>
                <a:ea typeface="微软雅黑" panose="020B0503020204020204" pitchFamily="34" charset="-122"/>
              </a:rPr>
              <a:t>1200bit/s</a:t>
            </a:r>
            <a:r>
              <a:rPr lang="zh-CN" altLang="en-US" sz="2600" dirty="0">
                <a:solidFill>
                  <a:prstClr val="black"/>
                </a:solidFill>
                <a:latin typeface="微软雅黑" panose="020B0503020204020204" pitchFamily="34" charset="-122"/>
                <a:ea typeface="微软雅黑" panose="020B0503020204020204" pitchFamily="34" charset="-122"/>
              </a:rPr>
              <a:t>，求这时的有效数据传输率为多少？</a:t>
            </a:r>
          </a:p>
        </p:txBody>
      </p:sp>
      <p:pic>
        <p:nvPicPr>
          <p:cNvPr id="3" name="图片 2">
            <a:extLst>
              <a:ext uri="{FF2B5EF4-FFF2-40B4-BE49-F238E27FC236}">
                <a16:creationId xmlns:a16="http://schemas.microsoft.com/office/drawing/2014/main" id="{2C902690-A232-4B44-8F0B-D3C0060C86E3}"/>
              </a:ext>
            </a:extLst>
          </p:cNvPr>
          <p:cNvPicPr>
            <a:picLocks noChangeAspect="1"/>
          </p:cNvPicPr>
          <p:nvPr/>
        </p:nvPicPr>
        <p:blipFill>
          <a:blip r:embed="rId3"/>
          <a:stretch>
            <a:fillRect/>
          </a:stretch>
        </p:blipFill>
        <p:spPr>
          <a:xfrm>
            <a:off x="2229100" y="1598261"/>
            <a:ext cx="7733800" cy="2458633"/>
          </a:xfrm>
          <a:prstGeom prst="rect">
            <a:avLst/>
          </a:prstGeom>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12361DA3-333E-4DAD-A41B-31FB1724FF27}"/>
                  </a:ext>
                </a:extLst>
              </p:cNvPr>
              <p:cNvSpPr txBox="1"/>
              <p:nvPr/>
            </p:nvSpPr>
            <p:spPr>
              <a:xfrm>
                <a:off x="1977884" y="4344604"/>
                <a:ext cx="8236229" cy="1008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3100" b="0" i="1" smtClean="0">
                              <a:latin typeface="Cambria Math" panose="02040503050406030204" pitchFamily="18" charset="0"/>
                            </a:rPr>
                          </m:ctrlPr>
                        </m:fPr>
                        <m:num>
                          <m:r>
                            <a:rPr lang="zh-CN" altLang="en-US" sz="3100" i="1">
                              <a:latin typeface="Cambria Math" panose="02040503050406030204" pitchFamily="18" charset="0"/>
                            </a:rPr>
                            <m:t>有效数据</m:t>
                          </m:r>
                          <m:r>
                            <a:rPr lang="zh-CN" altLang="en-US" sz="3100" i="1" smtClean="0">
                              <a:latin typeface="Cambria Math" panose="02040503050406030204" pitchFamily="18" charset="0"/>
                            </a:rPr>
                            <m:t>传输率</m:t>
                          </m:r>
                        </m:num>
                        <m:den>
                          <m:r>
                            <a:rPr lang="zh-CN" altLang="en-US" sz="3100" i="1">
                              <a:latin typeface="Cambria Math" panose="02040503050406030204" pitchFamily="18" charset="0"/>
                            </a:rPr>
                            <m:t>波特率</m:t>
                          </m:r>
                        </m:den>
                      </m:f>
                      <m:r>
                        <a:rPr lang="en-US" altLang="zh-CN" sz="3100" i="1" smtClean="0">
                          <a:latin typeface="Cambria Math" panose="02040503050406030204" pitchFamily="18" charset="0"/>
                        </a:rPr>
                        <m:t>=</m:t>
                      </m:r>
                      <m:f>
                        <m:fPr>
                          <m:ctrlPr>
                            <a:rPr lang="en-US" altLang="zh-CN" sz="3100" b="0" i="1" smtClean="0">
                              <a:latin typeface="Cambria Math" panose="02040503050406030204" pitchFamily="18" charset="0"/>
                            </a:rPr>
                          </m:ctrlPr>
                        </m:fPr>
                        <m:num>
                          <m:r>
                            <a:rPr lang="zh-CN" altLang="en-US" sz="3100" i="1">
                              <a:latin typeface="Cambria Math" panose="02040503050406030204" pitchFamily="18" charset="0"/>
                            </a:rPr>
                            <m:t>数据</m:t>
                          </m:r>
                          <m:r>
                            <a:rPr lang="zh-CN" altLang="en-US" sz="3100" i="1" smtClean="0">
                              <a:latin typeface="Cambria Math" panose="02040503050406030204" pitchFamily="18" charset="0"/>
                            </a:rPr>
                            <m:t>位数</m:t>
                          </m:r>
                        </m:num>
                        <m:den>
                          <m:r>
                            <a:rPr lang="zh-CN" altLang="en-US" sz="3100" i="1">
                              <a:latin typeface="Cambria Math" panose="02040503050406030204" pitchFamily="18" charset="0"/>
                            </a:rPr>
                            <m:t>数据</m:t>
                          </m:r>
                          <m:r>
                            <a:rPr lang="zh-CN" altLang="en-US" sz="3100" i="1" smtClean="0">
                              <a:latin typeface="Cambria Math" panose="02040503050406030204" pitchFamily="18" charset="0"/>
                            </a:rPr>
                            <m:t>位数</m:t>
                          </m:r>
                          <m:r>
                            <a:rPr lang="en-US" altLang="zh-CN" sz="3100" i="1">
                              <a:latin typeface="Cambria Math" panose="02040503050406030204" pitchFamily="18" charset="0"/>
                            </a:rPr>
                            <m:t>+</m:t>
                          </m:r>
                          <m:r>
                            <a:rPr lang="zh-CN" altLang="en-US" sz="3100" i="1" smtClean="0">
                              <a:latin typeface="Cambria Math" panose="02040503050406030204" pitchFamily="18" charset="0"/>
                            </a:rPr>
                            <m:t>其他</m:t>
                          </m:r>
                          <m:r>
                            <a:rPr lang="zh-CN" altLang="en-US" sz="3100" i="1">
                              <a:latin typeface="Cambria Math" panose="02040503050406030204" pitchFamily="18" charset="0"/>
                            </a:rPr>
                            <m:t>附加</m:t>
                          </m:r>
                          <m:r>
                            <a:rPr lang="zh-CN" altLang="en-US" sz="3100" i="1" smtClean="0">
                              <a:latin typeface="Cambria Math" panose="02040503050406030204" pitchFamily="18" charset="0"/>
                            </a:rPr>
                            <m:t>位</m:t>
                          </m:r>
                          <m:r>
                            <a:rPr lang="zh-CN" altLang="en-US" sz="3100" i="1">
                              <a:latin typeface="Cambria Math" panose="02040503050406030204" pitchFamily="18" charset="0"/>
                            </a:rPr>
                            <m:t>位数</m:t>
                          </m:r>
                        </m:den>
                      </m:f>
                    </m:oMath>
                  </m:oMathPara>
                </a14:m>
                <a:endParaRPr lang="zh-CN" altLang="en-US" sz="3100" dirty="0"/>
              </a:p>
            </p:txBody>
          </p:sp>
        </mc:Choice>
        <mc:Fallback xmlns="">
          <p:sp>
            <p:nvSpPr>
              <p:cNvPr id="4" name="文本框 3">
                <a:extLst>
                  <a:ext uri="{FF2B5EF4-FFF2-40B4-BE49-F238E27FC236}">
                    <a16:creationId xmlns:a16="http://schemas.microsoft.com/office/drawing/2014/main" id="{12361DA3-333E-4DAD-A41B-31FB1724FF27}"/>
                  </a:ext>
                </a:extLst>
              </p:cNvPr>
              <p:cNvSpPr txBox="1">
                <a:spLocks noRot="1" noChangeAspect="1" noMove="1" noResize="1" noEditPoints="1" noAdjustHandles="1" noChangeArrowheads="1" noChangeShapeType="1" noTextEdit="1"/>
              </p:cNvSpPr>
              <p:nvPr/>
            </p:nvSpPr>
            <p:spPr>
              <a:xfrm>
                <a:off x="1977884" y="4344604"/>
                <a:ext cx="8236229" cy="1008546"/>
              </a:xfrm>
              <a:prstGeom prst="rect">
                <a:avLst/>
              </a:prstGeom>
              <a:blipFill>
                <a:blip r:embed="rId4"/>
                <a:stretch>
                  <a:fillRect/>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697DB13C-0250-45A1-B37D-618D979E1AEC}"/>
              </a:ext>
            </a:extLst>
          </p:cNvPr>
          <p:cNvSpPr txBox="1"/>
          <p:nvPr/>
        </p:nvSpPr>
        <p:spPr>
          <a:xfrm>
            <a:off x="186484" y="5640860"/>
            <a:ext cx="11313695" cy="556371"/>
          </a:xfrm>
          <a:prstGeom prst="rect">
            <a:avLst/>
          </a:prstGeom>
          <a:noFill/>
        </p:spPr>
        <p:txBody>
          <a:bodyPr wrap="square">
            <a:spAutoFit/>
          </a:bodyPr>
          <a:lstStyle/>
          <a:p>
            <a:pPr>
              <a:lnSpc>
                <a:spcPts val="4000"/>
              </a:lnSpc>
            </a:pPr>
            <a:r>
              <a:rPr lang="zh-CN" altLang="en-US" sz="2600" dirty="0">
                <a:solidFill>
                  <a:prstClr val="black"/>
                </a:solidFill>
                <a:latin typeface="微软雅黑" panose="020B0503020204020204" pitchFamily="34" charset="-122"/>
                <a:ea typeface="微软雅黑" panose="020B0503020204020204" pitchFamily="34" charset="-122"/>
              </a:rPr>
              <a:t>有效数据传输率 </a:t>
            </a:r>
            <a:r>
              <a:rPr lang="en-US" altLang="zh-CN" sz="2600" dirty="0">
                <a:solidFill>
                  <a:prstClr val="black"/>
                </a:solidFill>
                <a:latin typeface="微软雅黑" panose="020B0503020204020204" pitchFamily="34" charset="-122"/>
                <a:ea typeface="微软雅黑" panose="020B0503020204020204" pitchFamily="34" charset="-122"/>
              </a:rPr>
              <a:t>= 1200 × 7/10 = 840bit/s</a:t>
            </a:r>
          </a:p>
        </p:txBody>
      </p:sp>
    </p:spTree>
    <p:extLst>
      <p:ext uri="{BB962C8B-B14F-4D97-AF65-F5344CB8AC3E}">
        <p14:creationId xmlns:p14="http://schemas.microsoft.com/office/powerpoint/2010/main" val="147380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4C6E535-9861-4F5F-80D5-532A0810B28D}"/>
              </a:ext>
            </a:extLst>
          </p:cNvPr>
          <p:cNvPicPr>
            <a:picLocks noChangeAspect="1"/>
          </p:cNvPicPr>
          <p:nvPr/>
        </p:nvPicPr>
        <p:blipFill>
          <a:blip r:embed="rId3"/>
          <a:stretch>
            <a:fillRect/>
          </a:stretch>
        </p:blipFill>
        <p:spPr>
          <a:xfrm>
            <a:off x="1804385" y="0"/>
            <a:ext cx="8583229" cy="6858000"/>
          </a:xfrm>
          <a:prstGeom prst="rect">
            <a:avLst/>
          </a:prstGeom>
        </p:spPr>
      </p:pic>
    </p:spTree>
    <p:extLst>
      <p:ext uri="{BB962C8B-B14F-4D97-AF65-F5344CB8AC3E}">
        <p14:creationId xmlns:p14="http://schemas.microsoft.com/office/powerpoint/2010/main" val="15526034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3452734" y="25426"/>
            <a:ext cx="5286530"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半同步定时方式</a:t>
            </a:r>
          </a:p>
        </p:txBody>
      </p:sp>
      <p:sp>
        <p:nvSpPr>
          <p:cNvPr id="30" name="文本框 29">
            <a:extLst>
              <a:ext uri="{FF2B5EF4-FFF2-40B4-BE49-F238E27FC236}">
                <a16:creationId xmlns:a16="http://schemas.microsoft.com/office/drawing/2014/main" id="{C7A5E871-E887-405E-88D6-374DA5FBD72C}"/>
              </a:ext>
            </a:extLst>
          </p:cNvPr>
          <p:cNvSpPr txBox="1"/>
          <p:nvPr/>
        </p:nvSpPr>
        <p:spPr>
          <a:xfrm>
            <a:off x="186484" y="528929"/>
            <a:ext cx="11313695" cy="556371"/>
          </a:xfrm>
          <a:prstGeom prst="rect">
            <a:avLst/>
          </a:prstGeom>
          <a:noFill/>
        </p:spPr>
        <p:txBody>
          <a:bodyPr wrap="square">
            <a:spAutoFit/>
          </a:bodyPr>
          <a:lstStyle/>
          <a:p>
            <a:pPr>
              <a:lnSpc>
                <a:spcPts val="4000"/>
              </a:lnSpc>
            </a:pPr>
            <a:r>
              <a:rPr lang="zh-CN" altLang="en-US" sz="2600" dirty="0">
                <a:solidFill>
                  <a:prstClr val="black"/>
                </a:solidFill>
                <a:latin typeface="微软雅黑" panose="020B0503020204020204" pitchFamily="34" charset="-122"/>
                <a:ea typeface="微软雅黑" panose="020B0503020204020204" pitchFamily="34" charset="-122"/>
              </a:rPr>
              <a:t>在统一时钟基础上，增加一个</a:t>
            </a:r>
            <a:r>
              <a:rPr lang="en-US" altLang="zh-CN" sz="2600" dirty="0">
                <a:solidFill>
                  <a:prstClr val="black"/>
                </a:solidFill>
                <a:latin typeface="微软雅黑" panose="020B0503020204020204" pitchFamily="34" charset="-122"/>
                <a:ea typeface="微软雅黑" panose="020B0503020204020204" pitchFamily="34" charset="-122"/>
              </a:rPr>
              <a:t>“</a:t>
            </a:r>
            <a:r>
              <a:rPr lang="zh-CN" altLang="en-US" sz="2600" dirty="0">
                <a:solidFill>
                  <a:srgbClr val="C00000"/>
                </a:solidFill>
                <a:latin typeface="微软雅黑" panose="020B0503020204020204" pitchFamily="34" charset="-122"/>
                <a:ea typeface="微软雅黑" panose="020B0503020204020204" pitchFamily="34" charset="-122"/>
              </a:rPr>
              <a:t>等待</a:t>
            </a:r>
            <a:r>
              <a:rPr lang="en-US" altLang="zh-CN" sz="2600" dirty="0">
                <a:solidFill>
                  <a:srgbClr val="C00000"/>
                </a:solidFill>
                <a:latin typeface="微软雅黑" panose="020B0503020204020204" pitchFamily="34" charset="-122"/>
                <a:ea typeface="微软雅黑" panose="020B0503020204020204" pitchFamily="34" charset="-122"/>
              </a:rPr>
              <a:t>”</a:t>
            </a:r>
            <a:r>
              <a:rPr lang="zh-CN" altLang="en-US" sz="2600" dirty="0">
                <a:solidFill>
                  <a:srgbClr val="C00000"/>
                </a:solidFill>
                <a:latin typeface="微软雅黑" panose="020B0503020204020204" pitchFamily="34" charset="-122"/>
                <a:ea typeface="微软雅黑" panose="020B0503020204020204" pitchFamily="34" charset="-122"/>
              </a:rPr>
              <a:t>响应信号</a:t>
            </a:r>
            <a:r>
              <a:rPr lang="en-US" altLang="zh-CN" sz="2600" dirty="0">
                <a:solidFill>
                  <a:prstClr val="black"/>
                </a:solidFill>
                <a:latin typeface="微软雅黑" panose="020B0503020204020204" pitchFamily="34" charset="-122"/>
                <a:ea typeface="微软雅黑" panose="020B0503020204020204" pitchFamily="34" charset="-122"/>
              </a:rPr>
              <a:t>#WAIT</a:t>
            </a:r>
            <a:endParaRPr lang="zh-CN" altLang="en-US" sz="2600" dirty="0">
              <a:solidFill>
                <a:prstClr val="black"/>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B1585E1E-8143-4D9B-929F-678860B78415}"/>
              </a:ext>
            </a:extLst>
          </p:cNvPr>
          <p:cNvPicPr>
            <a:picLocks noChangeAspect="1"/>
          </p:cNvPicPr>
          <p:nvPr/>
        </p:nvPicPr>
        <p:blipFill>
          <a:blip r:embed="rId3"/>
          <a:stretch>
            <a:fillRect/>
          </a:stretch>
        </p:blipFill>
        <p:spPr>
          <a:xfrm>
            <a:off x="1208269" y="1125493"/>
            <a:ext cx="9775462" cy="5203578"/>
          </a:xfrm>
          <a:prstGeom prst="rect">
            <a:avLst/>
          </a:prstGeom>
        </p:spPr>
      </p:pic>
    </p:spTree>
    <p:extLst>
      <p:ext uri="{BB962C8B-B14F-4D97-AF65-F5344CB8AC3E}">
        <p14:creationId xmlns:p14="http://schemas.microsoft.com/office/powerpoint/2010/main" val="1369471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3452734" y="25426"/>
            <a:ext cx="5286530"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分离式定时方式</a:t>
            </a:r>
          </a:p>
        </p:txBody>
      </p:sp>
      <p:sp>
        <p:nvSpPr>
          <p:cNvPr id="30" name="文本框 29">
            <a:extLst>
              <a:ext uri="{FF2B5EF4-FFF2-40B4-BE49-F238E27FC236}">
                <a16:creationId xmlns:a16="http://schemas.microsoft.com/office/drawing/2014/main" id="{C7A5E871-E887-405E-88D6-374DA5FBD72C}"/>
              </a:ext>
            </a:extLst>
          </p:cNvPr>
          <p:cNvSpPr txBox="1"/>
          <p:nvPr/>
        </p:nvSpPr>
        <p:spPr>
          <a:xfrm>
            <a:off x="186484" y="528929"/>
            <a:ext cx="11313695" cy="3022430"/>
          </a:xfrm>
          <a:prstGeom prst="rect">
            <a:avLst/>
          </a:prstGeom>
          <a:noFill/>
        </p:spPr>
        <p:txBody>
          <a:bodyPr wrap="square">
            <a:spAutoFit/>
          </a:bodyPr>
          <a:lstStyle/>
          <a:p>
            <a:pPr>
              <a:lnSpc>
                <a:spcPct val="150000"/>
              </a:lnSpc>
            </a:pPr>
            <a:r>
              <a:rPr lang="zh-CN" altLang="en-US" sz="2600" dirty="0">
                <a:solidFill>
                  <a:prstClr val="black"/>
                </a:solidFill>
                <a:latin typeface="微软雅黑" panose="020B0503020204020204" pitchFamily="34" charset="-122"/>
                <a:ea typeface="微软雅黑" panose="020B0503020204020204" pitchFamily="34" charset="-122"/>
              </a:rPr>
              <a:t>上述三种定时方式的共同点</a:t>
            </a:r>
            <a:endParaRPr lang="en-US" altLang="zh-CN" sz="2600" dirty="0">
              <a:solidFill>
                <a:prstClr val="black"/>
              </a:solidFill>
              <a:latin typeface="微软雅黑" panose="020B0503020204020204" pitchFamily="34" charset="-122"/>
              <a:ea typeface="微软雅黑" panose="020B0503020204020204" pitchFamily="34" charset="-122"/>
            </a:endParaRPr>
          </a:p>
          <a:p>
            <a:pPr>
              <a:lnSpc>
                <a:spcPct val="150000"/>
              </a:lnSpc>
            </a:pPr>
            <a:r>
              <a:rPr lang="zh-CN" altLang="en-US" sz="2600" dirty="0">
                <a:solidFill>
                  <a:prstClr val="black"/>
                </a:solidFill>
                <a:latin typeface="微软雅黑" panose="020B0503020204020204" pitchFamily="34" charset="-122"/>
                <a:ea typeface="微软雅黑" panose="020B0503020204020204" pitchFamily="34" charset="-122"/>
              </a:rPr>
              <a:t>一个总线传输周期（以输入为例）：</a:t>
            </a:r>
            <a:endParaRPr lang="en-US" altLang="zh-CN" sz="2600" dirty="0">
              <a:solidFill>
                <a:prstClr val="black"/>
              </a:solidFill>
              <a:latin typeface="微软雅黑" panose="020B0503020204020204" pitchFamily="34" charset="-122"/>
              <a:ea typeface="微软雅黑" panose="020B0503020204020204" pitchFamily="34" charset="-122"/>
            </a:endParaRPr>
          </a:p>
          <a:p>
            <a:pPr marL="457200" indent="-457200">
              <a:lnSpc>
                <a:spcPct val="150000"/>
              </a:lnSpc>
              <a:buFont typeface="Arial" panose="020B0604020202020204" pitchFamily="34" charset="0"/>
              <a:buChar char="•"/>
            </a:pPr>
            <a:r>
              <a:rPr lang="zh-CN" altLang="en-US" sz="2600" dirty="0">
                <a:solidFill>
                  <a:prstClr val="black"/>
                </a:solidFill>
                <a:latin typeface="微软雅黑" panose="020B0503020204020204" pitchFamily="34" charset="-122"/>
                <a:ea typeface="微软雅黑" panose="020B0503020204020204" pitchFamily="34" charset="-122"/>
              </a:rPr>
              <a:t>主设备发地址、命令</a:t>
            </a:r>
            <a:endParaRPr lang="en-US" altLang="zh-CN" sz="2600" dirty="0">
              <a:solidFill>
                <a:prstClr val="black"/>
              </a:solidFill>
              <a:latin typeface="微软雅黑" panose="020B0503020204020204" pitchFamily="34" charset="-122"/>
              <a:ea typeface="微软雅黑" panose="020B0503020204020204" pitchFamily="34" charset="-122"/>
            </a:endParaRPr>
          </a:p>
          <a:p>
            <a:pPr marL="457200" indent="-457200">
              <a:lnSpc>
                <a:spcPct val="150000"/>
              </a:lnSpc>
              <a:buFont typeface="Arial" panose="020B0604020202020204" pitchFamily="34" charset="0"/>
              <a:buChar char="•"/>
            </a:pPr>
            <a:r>
              <a:rPr lang="zh-CN" altLang="en-US" sz="2600" dirty="0">
                <a:solidFill>
                  <a:prstClr val="black"/>
                </a:solidFill>
                <a:latin typeface="微软雅黑" panose="020B0503020204020204" pitchFamily="34" charset="-122"/>
                <a:ea typeface="微软雅黑" panose="020B0503020204020204" pitchFamily="34" charset="-122"/>
              </a:rPr>
              <a:t>从设备准备数据</a:t>
            </a:r>
            <a:endParaRPr lang="en-US" altLang="zh-CN" sz="2600" dirty="0">
              <a:solidFill>
                <a:prstClr val="black"/>
              </a:solidFill>
              <a:latin typeface="微软雅黑" panose="020B0503020204020204" pitchFamily="34" charset="-122"/>
              <a:ea typeface="微软雅黑" panose="020B0503020204020204" pitchFamily="34" charset="-122"/>
            </a:endParaRPr>
          </a:p>
          <a:p>
            <a:pPr marL="457200" indent="-457200">
              <a:lnSpc>
                <a:spcPct val="150000"/>
              </a:lnSpc>
              <a:buFont typeface="Arial" panose="020B0604020202020204" pitchFamily="34" charset="0"/>
              <a:buChar char="•"/>
            </a:pPr>
            <a:r>
              <a:rPr lang="zh-CN" altLang="en-US" sz="2600" dirty="0">
                <a:solidFill>
                  <a:prstClr val="black"/>
                </a:solidFill>
                <a:latin typeface="微软雅黑" panose="020B0503020204020204" pitchFamily="34" charset="-122"/>
                <a:ea typeface="微软雅黑" panose="020B0503020204020204" pitchFamily="34" charset="-122"/>
              </a:rPr>
              <a:t>从设备向主设备发数据</a:t>
            </a:r>
            <a:endParaRPr lang="en-US" altLang="zh-CN" sz="2600" dirty="0">
              <a:solidFill>
                <a:prstClr val="black"/>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7189E9EC-6458-40B4-BD25-282630BB5566}"/>
              </a:ext>
            </a:extLst>
          </p:cNvPr>
          <p:cNvSpPr txBox="1"/>
          <p:nvPr/>
        </p:nvSpPr>
        <p:spPr>
          <a:xfrm>
            <a:off x="4514850" y="1729257"/>
            <a:ext cx="1849855" cy="1822102"/>
          </a:xfrm>
          <a:prstGeom prst="rect">
            <a:avLst/>
          </a:prstGeom>
          <a:noFill/>
        </p:spPr>
        <p:txBody>
          <a:bodyPr wrap="square">
            <a:spAutoFit/>
          </a:bodyPr>
          <a:lstStyle/>
          <a:p>
            <a:pPr marR="0" lvl="0" algn="l" defTabSz="457200" rtl="0" eaLnBrk="1" fontAlgn="auto" latinLnBrk="0" hangingPunct="1">
              <a:lnSpc>
                <a:spcPct val="150000"/>
              </a:lnSpc>
              <a:spcBef>
                <a:spcPts val="0"/>
              </a:spcBef>
              <a:spcAft>
                <a:spcPts val="0"/>
              </a:spcAft>
              <a:buClrTx/>
              <a:buSzTx/>
              <a:tabLst/>
              <a:defRPr/>
            </a:pPr>
            <a:r>
              <a:rPr kumimoji="0" lang="zh-CN" altLang="en-US" sz="2600" b="0"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mn-cs"/>
              </a:rPr>
              <a:t>使用总线</a:t>
            </a:r>
            <a:endParaRPr kumimoji="0" lang="en-US" altLang="zh-CN" sz="2600" b="0"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mn-cs"/>
            </a:endParaRPr>
          </a:p>
          <a:p>
            <a:pPr marR="0" lvl="0" algn="l" defTabSz="457200" rtl="0" eaLnBrk="1" fontAlgn="auto" latinLnBrk="0" hangingPunct="1">
              <a:lnSpc>
                <a:spcPct val="150000"/>
              </a:lnSpc>
              <a:spcBef>
                <a:spcPts val="0"/>
              </a:spcBef>
              <a:spcAft>
                <a:spcPts val="0"/>
              </a:spcAft>
              <a:buClrTx/>
              <a:buSzTx/>
              <a:tabLst/>
              <a:defRPr/>
            </a:pPr>
            <a:r>
              <a:rPr kumimoji="0" lang="zh-CN" altLang="en-US" sz="2600" b="0"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mn-cs"/>
              </a:rPr>
              <a:t>不使用总线</a:t>
            </a:r>
            <a:endParaRPr kumimoji="0" lang="en-US" altLang="zh-CN" sz="2600" b="0"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mn-cs"/>
            </a:endParaRPr>
          </a:p>
          <a:p>
            <a:pPr marR="0" lvl="0" algn="l" defTabSz="457200" rtl="0" eaLnBrk="1" fontAlgn="auto" latinLnBrk="0" hangingPunct="1">
              <a:lnSpc>
                <a:spcPct val="150000"/>
              </a:lnSpc>
              <a:spcBef>
                <a:spcPts val="0"/>
              </a:spcBef>
              <a:spcAft>
                <a:spcPts val="0"/>
              </a:spcAft>
              <a:buClrTx/>
              <a:buSzTx/>
              <a:tabLst/>
              <a:defRPr/>
            </a:pPr>
            <a:r>
              <a:rPr kumimoji="0" lang="zh-CN" altLang="en-US" sz="2600" b="0"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mn-cs"/>
              </a:rPr>
              <a:t>使用总线</a:t>
            </a:r>
            <a:endParaRPr kumimoji="0" lang="en-US" altLang="zh-CN" sz="2600" b="0"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mn-cs"/>
            </a:endParaRPr>
          </a:p>
        </p:txBody>
      </p:sp>
      <p:sp>
        <p:nvSpPr>
          <p:cNvPr id="8" name="文本框 7">
            <a:extLst>
              <a:ext uri="{FF2B5EF4-FFF2-40B4-BE49-F238E27FC236}">
                <a16:creationId xmlns:a16="http://schemas.microsoft.com/office/drawing/2014/main" id="{5D0681F3-612D-4510-9174-50C6F781392A}"/>
              </a:ext>
            </a:extLst>
          </p:cNvPr>
          <p:cNvSpPr txBox="1"/>
          <p:nvPr/>
        </p:nvSpPr>
        <p:spPr>
          <a:xfrm>
            <a:off x="6636745" y="2329421"/>
            <a:ext cx="2102519" cy="621773"/>
          </a:xfrm>
          <a:prstGeom prst="rect">
            <a:avLst/>
          </a:prstGeom>
          <a:noFill/>
        </p:spPr>
        <p:txBody>
          <a:bodyPr wrap="square">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2600" b="0"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总线空闲</a:t>
            </a:r>
            <a:endParaRPr kumimoji="0" lang="en-US" altLang="zh-CN" sz="2600" b="0"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9" name="文本框 8">
            <a:extLst>
              <a:ext uri="{FF2B5EF4-FFF2-40B4-BE49-F238E27FC236}">
                <a16:creationId xmlns:a16="http://schemas.microsoft.com/office/drawing/2014/main" id="{CF95270D-1F11-4A8C-BE29-E1CC0109B481}"/>
              </a:ext>
            </a:extLst>
          </p:cNvPr>
          <p:cNvSpPr txBox="1"/>
          <p:nvPr/>
        </p:nvSpPr>
        <p:spPr>
          <a:xfrm>
            <a:off x="186484" y="3653129"/>
            <a:ext cx="11313695" cy="1822102"/>
          </a:xfrm>
          <a:prstGeom prst="rect">
            <a:avLst/>
          </a:prstGeom>
          <a:noFill/>
        </p:spPr>
        <p:txBody>
          <a:bodyPr wrap="square">
            <a:spAutoFit/>
          </a:bodyPr>
          <a:lstStyle/>
          <a:p>
            <a:pPr>
              <a:lnSpc>
                <a:spcPct val="150000"/>
              </a:lnSpc>
            </a:pPr>
            <a:r>
              <a:rPr lang="zh-CN" altLang="en-US" sz="2600" dirty="0">
                <a:solidFill>
                  <a:prstClr val="black"/>
                </a:solidFill>
                <a:latin typeface="微软雅黑" panose="020B0503020204020204" pitchFamily="34" charset="-122"/>
                <a:ea typeface="微软雅黑" panose="020B0503020204020204" pitchFamily="34" charset="-122"/>
              </a:rPr>
              <a:t>分离式通信的一个总线传输周期：</a:t>
            </a:r>
            <a:endParaRPr lang="en-US" altLang="zh-CN" sz="2600" dirty="0">
              <a:solidFill>
                <a:prstClr val="black"/>
              </a:solidFill>
              <a:latin typeface="微软雅黑" panose="020B0503020204020204" pitchFamily="34" charset="-122"/>
              <a:ea typeface="微软雅黑" panose="020B0503020204020204" pitchFamily="34" charset="-122"/>
            </a:endParaRPr>
          </a:p>
          <a:p>
            <a:pPr marL="457200" indent="-457200">
              <a:lnSpc>
                <a:spcPct val="150000"/>
              </a:lnSpc>
              <a:buFont typeface="Arial" panose="020B0604020202020204" pitchFamily="34" charset="0"/>
              <a:buChar char="•"/>
            </a:pPr>
            <a:r>
              <a:rPr lang="zh-CN" altLang="en-US" sz="2600" dirty="0">
                <a:solidFill>
                  <a:prstClr val="black"/>
                </a:solidFill>
                <a:latin typeface="微软雅黑" panose="020B0503020204020204" pitchFamily="34" charset="-122"/>
                <a:ea typeface="微软雅黑" panose="020B0503020204020204" pitchFamily="34" charset="-122"/>
              </a:rPr>
              <a:t>子周期</a:t>
            </a:r>
            <a:r>
              <a:rPr lang="en-US" altLang="zh-CN" sz="2600" dirty="0">
                <a:solidFill>
                  <a:prstClr val="black"/>
                </a:solidFill>
                <a:latin typeface="微软雅黑" panose="020B0503020204020204" pitchFamily="34" charset="-122"/>
                <a:ea typeface="微软雅黑" panose="020B0503020204020204" pitchFamily="34" charset="-122"/>
              </a:rPr>
              <a:t>1</a:t>
            </a:r>
            <a:r>
              <a:rPr lang="zh-CN" altLang="en-US" sz="2600" dirty="0">
                <a:solidFill>
                  <a:prstClr val="black"/>
                </a:solidFill>
                <a:latin typeface="微软雅黑" panose="020B0503020204020204" pitchFamily="34" charset="-122"/>
                <a:ea typeface="微软雅黑" panose="020B0503020204020204" pitchFamily="34" charset="-122"/>
              </a:rPr>
              <a:t>：主模块申请占用总线，使用完后放弃总线的使用权。</a:t>
            </a:r>
            <a:endParaRPr lang="en-US" altLang="zh-CN" sz="2600" dirty="0">
              <a:solidFill>
                <a:prstClr val="black"/>
              </a:solidFill>
              <a:latin typeface="微软雅黑" panose="020B0503020204020204" pitchFamily="34" charset="-122"/>
              <a:ea typeface="微软雅黑" panose="020B0503020204020204" pitchFamily="34" charset="-122"/>
            </a:endParaRPr>
          </a:p>
          <a:p>
            <a:pPr marL="457200" indent="-457200">
              <a:lnSpc>
                <a:spcPct val="150000"/>
              </a:lnSpc>
              <a:buFont typeface="Arial" panose="020B0604020202020204" pitchFamily="34" charset="0"/>
              <a:buChar char="•"/>
            </a:pPr>
            <a:r>
              <a:rPr lang="zh-CN" altLang="en-US" sz="2600" dirty="0">
                <a:solidFill>
                  <a:prstClr val="black"/>
                </a:solidFill>
                <a:latin typeface="微软雅黑" panose="020B0503020204020204" pitchFamily="34" charset="-122"/>
                <a:ea typeface="微软雅黑" panose="020B0503020204020204" pitchFamily="34" charset="-122"/>
              </a:rPr>
              <a:t>子周期</a:t>
            </a:r>
            <a:r>
              <a:rPr lang="en-US" altLang="zh-CN" sz="2600" dirty="0">
                <a:solidFill>
                  <a:prstClr val="black"/>
                </a:solidFill>
                <a:latin typeface="微软雅黑" panose="020B0503020204020204" pitchFamily="34" charset="-122"/>
                <a:ea typeface="微软雅黑" panose="020B0503020204020204" pitchFamily="34" charset="-122"/>
              </a:rPr>
              <a:t>2</a:t>
            </a:r>
            <a:r>
              <a:rPr lang="zh-CN" altLang="en-US" sz="2600" dirty="0">
                <a:solidFill>
                  <a:prstClr val="black"/>
                </a:solidFill>
                <a:latin typeface="微软雅黑" panose="020B0503020204020204" pitchFamily="34" charset="-122"/>
                <a:ea typeface="微软雅黑" panose="020B0503020204020204" pitchFamily="34" charset="-122"/>
              </a:rPr>
              <a:t>：从模块申请占用总线，将各种信息送至总线上。</a:t>
            </a:r>
            <a:endParaRPr lang="en-US" altLang="zh-CN" sz="2600" dirty="0">
              <a:solidFill>
                <a:prstClr val="black"/>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4CC8A2B7-092F-465D-9C45-4EF33ACB8B4A}"/>
              </a:ext>
            </a:extLst>
          </p:cNvPr>
          <p:cNvSpPr txBox="1"/>
          <p:nvPr/>
        </p:nvSpPr>
        <p:spPr>
          <a:xfrm>
            <a:off x="186484" y="5577001"/>
            <a:ext cx="11313695" cy="1221938"/>
          </a:xfrm>
          <a:prstGeom prst="rect">
            <a:avLst/>
          </a:prstGeom>
          <a:noFill/>
        </p:spPr>
        <p:txBody>
          <a:bodyPr wrap="square">
            <a:spAutoFit/>
          </a:bodyPr>
          <a:lstStyle/>
          <a:p>
            <a:pPr>
              <a:lnSpc>
                <a:spcPct val="150000"/>
              </a:lnSpc>
            </a:pPr>
            <a:r>
              <a:rPr lang="zh-CN" altLang="en-US" sz="2600" dirty="0">
                <a:solidFill>
                  <a:prstClr val="black"/>
                </a:solidFill>
                <a:latin typeface="微软雅黑" panose="020B0503020204020204" pitchFamily="34" charset="-122"/>
                <a:ea typeface="微软雅黑" panose="020B0503020204020204" pitchFamily="34" charset="-122"/>
              </a:rPr>
              <a:t>特点：各模块均有权申请占用总线，采用同步定时方式，各模块准备数据时不占用总线，总线利用率提高。</a:t>
            </a:r>
            <a:endParaRPr lang="en-US" altLang="zh-CN" sz="2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49567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500"/>
                                        <p:tgtEl>
                                          <p:spTgt spid="3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
                                            <p:txEl>
                                              <p:pRg st="1" end="1"/>
                                            </p:txEl>
                                          </p:spTgt>
                                        </p:tgtEl>
                                        <p:attrNameLst>
                                          <p:attrName>style.visibility</p:attrName>
                                        </p:attrNameLst>
                                      </p:cBhvr>
                                      <p:to>
                                        <p:strVal val="visible"/>
                                      </p:to>
                                    </p:set>
                                    <p:animEffect transition="in" filter="fade">
                                      <p:cBhvr>
                                        <p:cTn id="10" dur="500"/>
                                        <p:tgtEl>
                                          <p:spTgt spid="3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
                                            <p:txEl>
                                              <p:pRg st="2" end="2"/>
                                            </p:txEl>
                                          </p:spTgt>
                                        </p:tgtEl>
                                        <p:attrNameLst>
                                          <p:attrName>style.visibility</p:attrName>
                                        </p:attrNameLst>
                                      </p:cBhvr>
                                      <p:to>
                                        <p:strVal val="visible"/>
                                      </p:to>
                                    </p:set>
                                    <p:animEffect transition="in" filter="fade">
                                      <p:cBhvr>
                                        <p:cTn id="15" dur="500"/>
                                        <p:tgtEl>
                                          <p:spTgt spid="3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0">
                                            <p:txEl>
                                              <p:pRg st="3" end="3"/>
                                            </p:txEl>
                                          </p:spTgt>
                                        </p:tgtEl>
                                        <p:attrNameLst>
                                          <p:attrName>style.visibility</p:attrName>
                                        </p:attrNameLst>
                                      </p:cBhvr>
                                      <p:to>
                                        <p:strVal val="visible"/>
                                      </p:to>
                                    </p:set>
                                    <p:animEffect transition="in" filter="fade">
                                      <p:cBhvr>
                                        <p:cTn id="20" dur="500"/>
                                        <p:tgtEl>
                                          <p:spTgt spid="3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0">
                                            <p:txEl>
                                              <p:pRg st="4" end="4"/>
                                            </p:txEl>
                                          </p:spTgt>
                                        </p:tgtEl>
                                        <p:attrNameLst>
                                          <p:attrName>style.visibility</p:attrName>
                                        </p:attrNameLst>
                                      </p:cBhvr>
                                      <p:to>
                                        <p:strVal val="visible"/>
                                      </p:to>
                                    </p:set>
                                    <p:animEffect transition="in" filter="fade">
                                      <p:cBhvr>
                                        <p:cTn id="25" dur="500"/>
                                        <p:tgtEl>
                                          <p:spTgt spid="30">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xEl>
                                              <p:pRg st="0" end="0"/>
                                            </p:txEl>
                                          </p:spTgt>
                                        </p:tgtEl>
                                        <p:attrNameLst>
                                          <p:attrName>style.visibility</p:attrName>
                                        </p:attrNameLst>
                                      </p:cBhvr>
                                      <p:to>
                                        <p:strVal val="visible"/>
                                      </p:to>
                                    </p:set>
                                    <p:animEffect transition="in" filter="fade">
                                      <p:cBhvr>
                                        <p:cTn id="30" dur="500"/>
                                        <p:tgtEl>
                                          <p:spTgt spid="7">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xEl>
                                              <p:pRg st="1" end="1"/>
                                            </p:txEl>
                                          </p:spTgt>
                                        </p:tgtEl>
                                        <p:attrNameLst>
                                          <p:attrName>style.visibility</p:attrName>
                                        </p:attrNameLst>
                                      </p:cBhvr>
                                      <p:to>
                                        <p:strVal val="visible"/>
                                      </p:to>
                                    </p:set>
                                    <p:animEffect transition="in" filter="fade">
                                      <p:cBhvr>
                                        <p:cTn id="35" dur="500"/>
                                        <p:tgtEl>
                                          <p:spTgt spid="7">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
                                            <p:txEl>
                                              <p:pRg st="2" end="2"/>
                                            </p:txEl>
                                          </p:spTgt>
                                        </p:tgtEl>
                                        <p:attrNameLst>
                                          <p:attrName>style.visibility</p:attrName>
                                        </p:attrNameLst>
                                      </p:cBhvr>
                                      <p:to>
                                        <p:strVal val="visible"/>
                                      </p:to>
                                    </p:set>
                                    <p:animEffect transition="in" filter="fade">
                                      <p:cBhvr>
                                        <p:cTn id="40" dur="500"/>
                                        <p:tgtEl>
                                          <p:spTgt spid="7">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9">
                                            <p:txEl>
                                              <p:pRg st="0" end="0"/>
                                            </p:txEl>
                                          </p:spTgt>
                                        </p:tgtEl>
                                        <p:attrNameLst>
                                          <p:attrName>style.visibility</p:attrName>
                                        </p:attrNameLst>
                                      </p:cBhvr>
                                      <p:to>
                                        <p:strVal val="visible"/>
                                      </p:to>
                                    </p:set>
                                    <p:animEffect transition="in" filter="fade">
                                      <p:cBhvr>
                                        <p:cTn id="50" dur="500"/>
                                        <p:tgtEl>
                                          <p:spTgt spid="9">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
                                            <p:txEl>
                                              <p:pRg st="1" end="1"/>
                                            </p:txEl>
                                          </p:spTgt>
                                        </p:tgtEl>
                                        <p:attrNameLst>
                                          <p:attrName>style.visibility</p:attrName>
                                        </p:attrNameLst>
                                      </p:cBhvr>
                                      <p:to>
                                        <p:strVal val="visible"/>
                                      </p:to>
                                    </p:set>
                                    <p:animEffect transition="in" filter="fade">
                                      <p:cBhvr>
                                        <p:cTn id="55" dur="500"/>
                                        <p:tgtEl>
                                          <p:spTgt spid="9">
                                            <p:txEl>
                                              <p:pRg st="1" end="1"/>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9">
                                            <p:txEl>
                                              <p:pRg st="2" end="2"/>
                                            </p:txEl>
                                          </p:spTgt>
                                        </p:tgtEl>
                                        <p:attrNameLst>
                                          <p:attrName>style.visibility</p:attrName>
                                        </p:attrNameLst>
                                      </p:cBhvr>
                                      <p:to>
                                        <p:strVal val="visible"/>
                                      </p:to>
                                    </p:set>
                                    <p:animEffect transition="in" filter="fade">
                                      <p:cBhvr>
                                        <p:cTn id="60" dur="500"/>
                                        <p:tgtEl>
                                          <p:spTgt spid="9">
                                            <p:txEl>
                                              <p:pRg st="2" end="2"/>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0">
                                            <p:txEl>
                                              <p:pRg st="0" end="0"/>
                                            </p:txEl>
                                          </p:spTgt>
                                        </p:tgtEl>
                                        <p:attrNameLst>
                                          <p:attrName>style.visibility</p:attrName>
                                        </p:attrNameLst>
                                      </p:cBhvr>
                                      <p:to>
                                        <p:strVal val="visible"/>
                                      </p:to>
                                    </p:set>
                                    <p:animEffect transition="in" filter="fade">
                                      <p:cBhvr>
                                        <p:cTn id="65"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041CCF0-A6AD-416D-BB6F-27A35B9CA1C8}"/>
              </a:ext>
            </a:extLst>
          </p:cNvPr>
          <p:cNvPicPr>
            <a:picLocks noChangeAspect="1"/>
          </p:cNvPicPr>
          <p:nvPr/>
        </p:nvPicPr>
        <p:blipFill>
          <a:blip r:embed="rId3"/>
          <a:stretch>
            <a:fillRect/>
          </a:stretch>
        </p:blipFill>
        <p:spPr>
          <a:xfrm>
            <a:off x="1308197" y="0"/>
            <a:ext cx="9575605" cy="6858000"/>
          </a:xfrm>
          <a:prstGeom prst="rect">
            <a:avLst/>
          </a:prstGeom>
        </p:spPr>
      </p:pic>
      <p:sp>
        <p:nvSpPr>
          <p:cNvPr id="6" name="文本框 5">
            <a:extLst>
              <a:ext uri="{FF2B5EF4-FFF2-40B4-BE49-F238E27FC236}">
                <a16:creationId xmlns:a16="http://schemas.microsoft.com/office/drawing/2014/main" id="{916E28C2-3817-4627-A490-EBEAC38915F5}"/>
              </a:ext>
            </a:extLst>
          </p:cNvPr>
          <p:cNvSpPr txBox="1"/>
          <p:nvPr/>
        </p:nvSpPr>
        <p:spPr>
          <a:xfrm>
            <a:off x="3628870" y="13396"/>
            <a:ext cx="4934260"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本节回顾</a:t>
            </a:r>
          </a:p>
        </p:txBody>
      </p:sp>
    </p:spTree>
    <p:extLst>
      <p:ext uri="{BB962C8B-B14F-4D97-AF65-F5344CB8AC3E}">
        <p14:creationId xmlns:p14="http://schemas.microsoft.com/office/powerpoint/2010/main" val="16844136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3452734" y="25426"/>
            <a:ext cx="5286530"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总线标准的基本概念</a:t>
            </a:r>
          </a:p>
        </p:txBody>
      </p:sp>
      <p:sp>
        <p:nvSpPr>
          <p:cNvPr id="30" name="文本框 29">
            <a:extLst>
              <a:ext uri="{FF2B5EF4-FFF2-40B4-BE49-F238E27FC236}">
                <a16:creationId xmlns:a16="http://schemas.microsoft.com/office/drawing/2014/main" id="{C7A5E871-E887-405E-88D6-374DA5FBD72C}"/>
              </a:ext>
            </a:extLst>
          </p:cNvPr>
          <p:cNvSpPr txBox="1"/>
          <p:nvPr/>
        </p:nvSpPr>
        <p:spPr>
          <a:xfrm>
            <a:off x="186484" y="528929"/>
            <a:ext cx="11313695" cy="2422266"/>
          </a:xfrm>
          <a:prstGeom prst="rect">
            <a:avLst/>
          </a:prstGeom>
          <a:noFill/>
        </p:spPr>
        <p:txBody>
          <a:bodyPr wrap="square">
            <a:spAutoFit/>
          </a:bodyPr>
          <a:lstStyle/>
          <a:p>
            <a:pPr marL="457200" indent="-457200">
              <a:lnSpc>
                <a:spcPct val="150000"/>
              </a:lnSpc>
              <a:buFont typeface="Arial" panose="020B0604020202020204" pitchFamily="34" charset="0"/>
              <a:buChar char="•"/>
            </a:pPr>
            <a:r>
              <a:rPr lang="zh-CN" altLang="en-US" sz="2600" dirty="0">
                <a:solidFill>
                  <a:prstClr val="black"/>
                </a:solidFill>
                <a:latin typeface="微软雅黑" panose="020B0503020204020204" pitchFamily="34" charset="-122"/>
                <a:ea typeface="微软雅黑" panose="020B0503020204020204" pitchFamily="34" charset="-122"/>
              </a:rPr>
              <a:t>总线标准是国际上公布或推荐的互连各个模块的标准，它是把各种不同的模块组成计算机系统时必须遵守的规范。</a:t>
            </a:r>
            <a:endParaRPr lang="en-US" altLang="zh-CN" sz="2600" dirty="0">
              <a:solidFill>
                <a:prstClr val="black"/>
              </a:solidFill>
              <a:latin typeface="微软雅黑" panose="020B0503020204020204" pitchFamily="34" charset="-122"/>
              <a:ea typeface="微软雅黑" panose="020B0503020204020204" pitchFamily="34" charset="-122"/>
            </a:endParaRPr>
          </a:p>
          <a:p>
            <a:pPr marL="457200" indent="-457200">
              <a:lnSpc>
                <a:spcPct val="150000"/>
              </a:lnSpc>
              <a:buFont typeface="Arial" panose="020B0604020202020204" pitchFamily="34" charset="0"/>
              <a:buChar char="•"/>
            </a:pPr>
            <a:r>
              <a:rPr lang="zh-CN" altLang="en-US" sz="2600" dirty="0">
                <a:solidFill>
                  <a:prstClr val="black"/>
                </a:solidFill>
                <a:latin typeface="微软雅黑" panose="020B0503020204020204" pitchFamily="34" charset="-122"/>
                <a:ea typeface="微软雅黑" panose="020B0503020204020204" pitchFamily="34" charset="-122"/>
              </a:rPr>
              <a:t>按总线标准设计的接口可视为通用接口，在接口的两端，任何一方只需根据总线标准的要求完成自身方面的功能要求，而无须了解对方接口的要求。</a:t>
            </a:r>
            <a:endParaRPr lang="en-US" altLang="zh-CN" sz="2600" dirty="0">
              <a:solidFill>
                <a:prstClr val="black"/>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CF95270D-1F11-4A8C-BE29-E1CC0109B481}"/>
              </a:ext>
            </a:extLst>
          </p:cNvPr>
          <p:cNvSpPr txBox="1"/>
          <p:nvPr/>
        </p:nvSpPr>
        <p:spPr>
          <a:xfrm>
            <a:off x="186481" y="3418195"/>
            <a:ext cx="11313695" cy="1221938"/>
          </a:xfrm>
          <a:prstGeom prst="rect">
            <a:avLst/>
          </a:prstGeom>
          <a:noFill/>
        </p:spPr>
        <p:txBody>
          <a:bodyPr wrap="square">
            <a:spAutoFit/>
          </a:bodyPr>
          <a:lstStyle/>
          <a:p>
            <a:pPr marL="457200" indent="-457200">
              <a:lnSpc>
                <a:spcPct val="150000"/>
              </a:lnSpc>
              <a:buFont typeface="Arial" panose="020B0604020202020204" pitchFamily="34" charset="0"/>
              <a:buChar char="•"/>
            </a:pPr>
            <a:r>
              <a:rPr lang="zh-CN" altLang="en-US" sz="2600" dirty="0">
                <a:solidFill>
                  <a:prstClr val="black"/>
                </a:solidFill>
                <a:latin typeface="微软雅黑" panose="020B0503020204020204" pitchFamily="34" charset="-122"/>
                <a:ea typeface="微软雅黑" panose="020B0503020204020204" pitchFamily="34" charset="-122"/>
              </a:rPr>
              <a:t>系统总线标准：</a:t>
            </a:r>
            <a:r>
              <a:rPr lang="en-US" altLang="zh-CN" sz="2600" dirty="0">
                <a:solidFill>
                  <a:prstClr val="black"/>
                </a:solidFill>
                <a:latin typeface="微软雅黑" panose="020B0503020204020204" pitchFamily="34" charset="-122"/>
                <a:ea typeface="微软雅黑" panose="020B0503020204020204" pitchFamily="34" charset="-122"/>
              </a:rPr>
              <a:t>ISA</a:t>
            </a:r>
            <a:r>
              <a:rPr lang="zh-CN" altLang="en-US" sz="2600" dirty="0">
                <a:solidFill>
                  <a:prstClr val="black"/>
                </a:solidFill>
                <a:latin typeface="微软雅黑" panose="020B0503020204020204" pitchFamily="34" charset="-122"/>
                <a:ea typeface="微软雅黑" panose="020B0503020204020204" pitchFamily="34" charset="-122"/>
              </a:rPr>
              <a:t>、</a:t>
            </a:r>
            <a:r>
              <a:rPr lang="en-US" altLang="zh-CN" sz="2600" dirty="0">
                <a:solidFill>
                  <a:prstClr val="black"/>
                </a:solidFill>
                <a:latin typeface="微软雅黑" panose="020B0503020204020204" pitchFamily="34" charset="-122"/>
                <a:ea typeface="微软雅黑" panose="020B0503020204020204" pitchFamily="34" charset="-122"/>
              </a:rPr>
              <a:t>EISA</a:t>
            </a:r>
            <a:r>
              <a:rPr lang="zh-CN" altLang="en-US" sz="2600" dirty="0">
                <a:solidFill>
                  <a:prstClr val="black"/>
                </a:solidFill>
                <a:latin typeface="微软雅黑" panose="020B0503020204020204" pitchFamily="34" charset="-122"/>
                <a:ea typeface="微软雅黑" panose="020B0503020204020204" pitchFamily="34" charset="-122"/>
              </a:rPr>
              <a:t>、</a:t>
            </a:r>
            <a:r>
              <a:rPr lang="en-US" altLang="zh-CN" sz="2600" dirty="0">
                <a:solidFill>
                  <a:prstClr val="black"/>
                </a:solidFill>
                <a:latin typeface="微软雅黑" panose="020B0503020204020204" pitchFamily="34" charset="-122"/>
                <a:ea typeface="微软雅黑" panose="020B0503020204020204" pitchFamily="34" charset="-122"/>
              </a:rPr>
              <a:t>VESA</a:t>
            </a:r>
            <a:r>
              <a:rPr lang="zh-CN" altLang="en-US" sz="2600" dirty="0">
                <a:solidFill>
                  <a:prstClr val="black"/>
                </a:solidFill>
                <a:latin typeface="微软雅黑" panose="020B0503020204020204" pitchFamily="34" charset="-122"/>
                <a:ea typeface="微软雅黑" panose="020B0503020204020204" pitchFamily="34" charset="-122"/>
              </a:rPr>
              <a:t>、</a:t>
            </a:r>
            <a:r>
              <a:rPr lang="en-US" altLang="zh-CN" sz="2600" dirty="0">
                <a:solidFill>
                  <a:prstClr val="black"/>
                </a:solidFill>
                <a:latin typeface="微软雅黑" panose="020B0503020204020204" pitchFamily="34" charset="-122"/>
                <a:ea typeface="微软雅黑" panose="020B0503020204020204" pitchFamily="34" charset="-122"/>
              </a:rPr>
              <a:t>PCI</a:t>
            </a:r>
            <a:r>
              <a:rPr lang="zh-CN" altLang="en-US" sz="2600" dirty="0">
                <a:solidFill>
                  <a:prstClr val="black"/>
                </a:solidFill>
                <a:latin typeface="微软雅黑" panose="020B0503020204020204" pitchFamily="34" charset="-122"/>
                <a:ea typeface="微软雅黑" panose="020B0503020204020204" pitchFamily="34" charset="-122"/>
              </a:rPr>
              <a:t>、</a:t>
            </a:r>
            <a:r>
              <a:rPr lang="en-US" altLang="zh-CN" sz="2600" dirty="0">
                <a:solidFill>
                  <a:prstClr val="black"/>
                </a:solidFill>
                <a:latin typeface="微软雅黑" panose="020B0503020204020204" pitchFamily="34" charset="-122"/>
                <a:ea typeface="微软雅黑" panose="020B0503020204020204" pitchFamily="34" charset="-122"/>
              </a:rPr>
              <a:t>PCI-E</a:t>
            </a:r>
            <a:r>
              <a:rPr lang="zh-CN" altLang="en-US" sz="2600" dirty="0">
                <a:solidFill>
                  <a:prstClr val="black"/>
                </a:solidFill>
                <a:latin typeface="微软雅黑" panose="020B0503020204020204" pitchFamily="34" charset="-122"/>
                <a:ea typeface="微软雅黑" panose="020B0503020204020204" pitchFamily="34" charset="-122"/>
              </a:rPr>
              <a:t>等</a:t>
            </a:r>
            <a:endParaRPr lang="en-US" altLang="zh-CN" sz="2600" dirty="0">
              <a:solidFill>
                <a:prstClr val="black"/>
              </a:solidFill>
              <a:latin typeface="微软雅黑" panose="020B0503020204020204" pitchFamily="34" charset="-122"/>
              <a:ea typeface="微软雅黑" panose="020B0503020204020204" pitchFamily="34" charset="-122"/>
            </a:endParaRPr>
          </a:p>
          <a:p>
            <a:pPr marL="457200" indent="-457200">
              <a:lnSpc>
                <a:spcPct val="150000"/>
              </a:lnSpc>
              <a:buFont typeface="Arial" panose="020B0604020202020204" pitchFamily="34" charset="0"/>
              <a:buChar char="•"/>
            </a:pPr>
            <a:r>
              <a:rPr lang="zh-CN" altLang="en-US" sz="2600" dirty="0">
                <a:solidFill>
                  <a:prstClr val="black"/>
                </a:solidFill>
                <a:latin typeface="微软雅黑" panose="020B0503020204020204" pitchFamily="34" charset="-122"/>
                <a:ea typeface="微软雅黑" panose="020B0503020204020204" pitchFamily="34" charset="-122"/>
              </a:rPr>
              <a:t>设备总线标准：</a:t>
            </a:r>
            <a:r>
              <a:rPr lang="en-US" altLang="zh-CN" sz="2600" dirty="0">
                <a:solidFill>
                  <a:prstClr val="black"/>
                </a:solidFill>
                <a:latin typeface="微软雅黑" panose="020B0503020204020204" pitchFamily="34" charset="-122"/>
                <a:ea typeface="微软雅黑" panose="020B0503020204020204" pitchFamily="34" charset="-122"/>
              </a:rPr>
              <a:t>IDE</a:t>
            </a:r>
            <a:r>
              <a:rPr lang="zh-CN" altLang="en-US" sz="2600" dirty="0">
                <a:solidFill>
                  <a:prstClr val="black"/>
                </a:solidFill>
                <a:latin typeface="微软雅黑" panose="020B0503020204020204" pitchFamily="34" charset="-122"/>
                <a:ea typeface="微软雅黑" panose="020B0503020204020204" pitchFamily="34" charset="-122"/>
              </a:rPr>
              <a:t>、</a:t>
            </a:r>
            <a:r>
              <a:rPr lang="en-US" altLang="zh-CN" sz="2600" dirty="0">
                <a:solidFill>
                  <a:prstClr val="black"/>
                </a:solidFill>
                <a:latin typeface="微软雅黑" panose="020B0503020204020204" pitchFamily="34" charset="-122"/>
                <a:ea typeface="微软雅黑" panose="020B0503020204020204" pitchFamily="34" charset="-122"/>
              </a:rPr>
              <a:t>AGP</a:t>
            </a:r>
            <a:r>
              <a:rPr lang="zh-CN" altLang="en-US" sz="2600" dirty="0">
                <a:solidFill>
                  <a:prstClr val="black"/>
                </a:solidFill>
                <a:latin typeface="微软雅黑" panose="020B0503020204020204" pitchFamily="34" charset="-122"/>
                <a:ea typeface="微软雅黑" panose="020B0503020204020204" pitchFamily="34" charset="-122"/>
              </a:rPr>
              <a:t>、</a:t>
            </a:r>
            <a:r>
              <a:rPr lang="en-US" altLang="zh-CN" sz="2600" dirty="0">
                <a:solidFill>
                  <a:prstClr val="black"/>
                </a:solidFill>
                <a:latin typeface="微软雅黑" panose="020B0503020204020204" pitchFamily="34" charset="-122"/>
                <a:ea typeface="微软雅黑" panose="020B0503020204020204" pitchFamily="34" charset="-122"/>
              </a:rPr>
              <a:t>RS-232C</a:t>
            </a:r>
            <a:r>
              <a:rPr lang="zh-CN" altLang="en-US" sz="2600" dirty="0">
                <a:solidFill>
                  <a:prstClr val="black"/>
                </a:solidFill>
                <a:latin typeface="微软雅黑" panose="020B0503020204020204" pitchFamily="34" charset="-122"/>
                <a:ea typeface="微软雅黑" panose="020B0503020204020204" pitchFamily="34" charset="-122"/>
              </a:rPr>
              <a:t>、</a:t>
            </a:r>
            <a:r>
              <a:rPr lang="en-US" altLang="zh-CN" sz="2600" dirty="0">
                <a:solidFill>
                  <a:prstClr val="black"/>
                </a:solidFill>
                <a:latin typeface="微软雅黑" panose="020B0503020204020204" pitchFamily="34" charset="-122"/>
                <a:ea typeface="微软雅黑" panose="020B0503020204020204" pitchFamily="34" charset="-122"/>
              </a:rPr>
              <a:t>USB</a:t>
            </a:r>
            <a:r>
              <a:rPr lang="zh-CN" altLang="en-US" sz="2600" dirty="0">
                <a:solidFill>
                  <a:prstClr val="black"/>
                </a:solidFill>
                <a:latin typeface="微软雅黑" panose="020B0503020204020204" pitchFamily="34" charset="-122"/>
                <a:ea typeface="微软雅黑" panose="020B0503020204020204" pitchFamily="34" charset="-122"/>
              </a:rPr>
              <a:t>、</a:t>
            </a:r>
            <a:r>
              <a:rPr lang="en-US" altLang="zh-CN" sz="2600" dirty="0">
                <a:solidFill>
                  <a:prstClr val="black"/>
                </a:solidFill>
                <a:latin typeface="微软雅黑" panose="020B0503020204020204" pitchFamily="34" charset="-122"/>
                <a:ea typeface="微软雅黑" panose="020B0503020204020204" pitchFamily="34" charset="-122"/>
              </a:rPr>
              <a:t>SATA</a:t>
            </a:r>
            <a:r>
              <a:rPr lang="zh-CN" altLang="en-US" sz="2600" dirty="0">
                <a:solidFill>
                  <a:prstClr val="black"/>
                </a:solidFill>
                <a:latin typeface="微软雅黑" panose="020B0503020204020204" pitchFamily="34" charset="-122"/>
                <a:ea typeface="微软雅黑" panose="020B0503020204020204" pitchFamily="34" charset="-122"/>
              </a:rPr>
              <a:t>、</a:t>
            </a:r>
            <a:r>
              <a:rPr lang="en-US" altLang="zh-CN" sz="2600" dirty="0">
                <a:solidFill>
                  <a:prstClr val="black"/>
                </a:solidFill>
                <a:latin typeface="微软雅黑" panose="020B0503020204020204" pitchFamily="34" charset="-122"/>
                <a:ea typeface="微软雅黑" panose="020B0503020204020204" pitchFamily="34" charset="-122"/>
              </a:rPr>
              <a:t>SCSI</a:t>
            </a:r>
            <a:r>
              <a:rPr lang="zh-CN" altLang="en-US" sz="2600" dirty="0">
                <a:solidFill>
                  <a:prstClr val="black"/>
                </a:solidFill>
                <a:latin typeface="微软雅黑" panose="020B0503020204020204" pitchFamily="34" charset="-122"/>
                <a:ea typeface="微软雅黑" panose="020B0503020204020204" pitchFamily="34" charset="-122"/>
              </a:rPr>
              <a:t>、</a:t>
            </a:r>
            <a:r>
              <a:rPr lang="en-US" altLang="zh-CN" sz="2600" dirty="0">
                <a:solidFill>
                  <a:prstClr val="black"/>
                </a:solidFill>
                <a:latin typeface="微软雅黑" panose="020B0503020204020204" pitchFamily="34" charset="-122"/>
                <a:ea typeface="微软雅黑" panose="020B0503020204020204" pitchFamily="34" charset="-122"/>
              </a:rPr>
              <a:t>PCMCIA</a:t>
            </a:r>
            <a:r>
              <a:rPr lang="zh-CN" altLang="en-US" sz="2600" dirty="0">
                <a:solidFill>
                  <a:prstClr val="black"/>
                </a:solidFill>
                <a:latin typeface="微软雅黑" panose="020B0503020204020204" pitchFamily="34" charset="-122"/>
                <a:ea typeface="微软雅黑" panose="020B0503020204020204" pitchFamily="34" charset="-122"/>
              </a:rPr>
              <a:t>等</a:t>
            </a:r>
            <a:endParaRPr lang="en-US" altLang="zh-CN" sz="2600" dirty="0">
              <a:solidFill>
                <a:prstClr val="black"/>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B9717A92-DB5B-4111-853F-70DE76B39DC9}"/>
              </a:ext>
            </a:extLst>
          </p:cNvPr>
          <p:cNvSpPr txBox="1"/>
          <p:nvPr/>
        </p:nvSpPr>
        <p:spPr>
          <a:xfrm>
            <a:off x="186482" y="5107133"/>
            <a:ext cx="11313695" cy="1221938"/>
          </a:xfrm>
          <a:prstGeom prst="rect">
            <a:avLst/>
          </a:prstGeom>
          <a:noFill/>
        </p:spPr>
        <p:txBody>
          <a:bodyPr wrap="square">
            <a:spAutoFit/>
          </a:bodyPr>
          <a:lstStyle/>
          <a:p>
            <a:pPr marL="457200" indent="-457200">
              <a:lnSpc>
                <a:spcPct val="150000"/>
              </a:lnSpc>
              <a:buFont typeface="Arial" panose="020B0604020202020204" pitchFamily="34" charset="0"/>
              <a:buChar char="•"/>
            </a:pPr>
            <a:r>
              <a:rPr lang="zh-CN" altLang="en-US" sz="2600" dirty="0">
                <a:solidFill>
                  <a:prstClr val="black"/>
                </a:solidFill>
                <a:latin typeface="微软雅黑" panose="020B0503020204020204" pitchFamily="34" charset="-122"/>
                <a:ea typeface="微软雅黑" panose="020B0503020204020204" pitchFamily="34" charset="-122"/>
              </a:rPr>
              <a:t>即插即用（</a:t>
            </a:r>
            <a:r>
              <a:rPr lang="en-US" altLang="zh-CN" sz="2600" dirty="0">
                <a:solidFill>
                  <a:prstClr val="black"/>
                </a:solidFill>
                <a:latin typeface="微软雅黑" panose="020B0503020204020204" pitchFamily="34" charset="-122"/>
                <a:ea typeface="微软雅黑" panose="020B0503020204020204" pitchFamily="34" charset="-122"/>
              </a:rPr>
              <a:t>Plug-and-play</a:t>
            </a:r>
            <a:r>
              <a:rPr lang="zh-CN" altLang="en-US" sz="2600" dirty="0">
                <a:solidFill>
                  <a:prstClr val="black"/>
                </a:solidFill>
                <a:latin typeface="微软雅黑" panose="020B0503020204020204" pitchFamily="34" charset="-122"/>
                <a:ea typeface="微软雅黑" panose="020B0503020204020204" pitchFamily="34" charset="-122"/>
              </a:rPr>
              <a:t>）</a:t>
            </a:r>
            <a:endParaRPr lang="en-US" altLang="zh-CN" sz="2600" dirty="0">
              <a:solidFill>
                <a:prstClr val="black"/>
              </a:solidFill>
              <a:latin typeface="微软雅黑" panose="020B0503020204020204" pitchFamily="34" charset="-122"/>
              <a:ea typeface="微软雅黑" panose="020B0503020204020204" pitchFamily="34" charset="-122"/>
            </a:endParaRPr>
          </a:p>
          <a:p>
            <a:pPr marL="457200" indent="-457200">
              <a:lnSpc>
                <a:spcPct val="150000"/>
              </a:lnSpc>
              <a:buFont typeface="Arial" panose="020B0604020202020204" pitchFamily="34" charset="0"/>
              <a:buChar char="•"/>
            </a:pPr>
            <a:r>
              <a:rPr lang="zh-CN" altLang="en-US" sz="2600" dirty="0">
                <a:solidFill>
                  <a:prstClr val="black"/>
                </a:solidFill>
                <a:latin typeface="微软雅黑" panose="020B0503020204020204" pitchFamily="34" charset="-122"/>
                <a:ea typeface="微软雅黑" panose="020B0503020204020204" pitchFamily="34" charset="-122"/>
              </a:rPr>
              <a:t>热插拔（</a:t>
            </a:r>
            <a:r>
              <a:rPr lang="en-US" altLang="zh-CN" sz="2600" dirty="0">
                <a:solidFill>
                  <a:prstClr val="black"/>
                </a:solidFill>
                <a:latin typeface="微软雅黑" panose="020B0503020204020204" pitchFamily="34" charset="-122"/>
                <a:ea typeface="微软雅黑" panose="020B0503020204020204" pitchFamily="34" charset="-122"/>
              </a:rPr>
              <a:t>hot-plugging</a:t>
            </a:r>
            <a:r>
              <a:rPr lang="zh-CN" altLang="en-US" sz="2600" dirty="0">
                <a:solidFill>
                  <a:prstClr val="black"/>
                </a:solidFill>
                <a:latin typeface="微软雅黑" panose="020B0503020204020204" pitchFamily="34" charset="-122"/>
                <a:ea typeface="微软雅黑" panose="020B0503020204020204" pitchFamily="34" charset="-122"/>
              </a:rPr>
              <a:t>）</a:t>
            </a:r>
            <a:endParaRPr lang="en-US" altLang="zh-CN" sz="2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361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500"/>
                                        <p:tgtEl>
                                          <p:spTgt spid="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xEl>
                                              <p:pRg st="1" end="1"/>
                                            </p:txEl>
                                          </p:spTgt>
                                        </p:tgtEl>
                                        <p:attrNameLst>
                                          <p:attrName>style.visibility</p:attrName>
                                        </p:attrNameLst>
                                      </p:cBhvr>
                                      <p:to>
                                        <p:strVal val="visible"/>
                                      </p:to>
                                    </p:set>
                                    <p:animEffect transition="in" filter="fade">
                                      <p:cBhvr>
                                        <p:cTn id="12" dur="500"/>
                                        <p:tgtEl>
                                          <p:spTgt spid="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1" end="1"/>
                                            </p:txEl>
                                          </p:spTgt>
                                        </p:tgtEl>
                                        <p:attrNameLst>
                                          <p:attrName>style.visibility</p:attrName>
                                        </p:attrNameLst>
                                      </p:cBhvr>
                                      <p:to>
                                        <p:strVal val="visible"/>
                                      </p:to>
                                    </p:set>
                                    <p:animEffect transition="in" filter="fade">
                                      <p:cBhvr>
                                        <p:cTn id="22" dur="500"/>
                                        <p:tgtEl>
                                          <p:spTgt spid="9">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3452734" y="25426"/>
            <a:ext cx="5286530"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总线标准</a:t>
            </a:r>
          </a:p>
        </p:txBody>
      </p:sp>
      <p:graphicFrame>
        <p:nvGraphicFramePr>
          <p:cNvPr id="2" name="表格 2">
            <a:extLst>
              <a:ext uri="{FF2B5EF4-FFF2-40B4-BE49-F238E27FC236}">
                <a16:creationId xmlns:a16="http://schemas.microsoft.com/office/drawing/2014/main" id="{098C9793-979C-4446-B1F6-68415090A334}"/>
              </a:ext>
            </a:extLst>
          </p:cNvPr>
          <p:cNvGraphicFramePr>
            <a:graphicFrameLocks noGrp="1"/>
          </p:cNvGraphicFramePr>
          <p:nvPr>
            <p:extLst>
              <p:ext uri="{D42A27DB-BD31-4B8C-83A1-F6EECF244321}">
                <p14:modId xmlns:p14="http://schemas.microsoft.com/office/powerpoint/2010/main" val="1481627565"/>
              </p:ext>
            </p:extLst>
          </p:nvPr>
        </p:nvGraphicFramePr>
        <p:xfrm>
          <a:off x="230604" y="610201"/>
          <a:ext cx="11730789" cy="5339704"/>
        </p:xfrm>
        <a:graphic>
          <a:graphicData uri="http://schemas.openxmlformats.org/drawingml/2006/table">
            <a:tbl>
              <a:tblPr firstRow="1" bandRow="1">
                <a:tableStyleId>{5C22544A-7EE6-4342-B048-85BDC9FD1C3A}</a:tableStyleId>
              </a:tblPr>
              <a:tblGrid>
                <a:gridCol w="1477880">
                  <a:extLst>
                    <a:ext uri="{9D8B030D-6E8A-4147-A177-3AD203B41FA5}">
                      <a16:colId xmlns:a16="http://schemas.microsoft.com/office/drawing/2014/main" val="4294689948"/>
                    </a:ext>
                  </a:extLst>
                </a:gridCol>
                <a:gridCol w="5678905">
                  <a:extLst>
                    <a:ext uri="{9D8B030D-6E8A-4147-A177-3AD203B41FA5}">
                      <a16:colId xmlns:a16="http://schemas.microsoft.com/office/drawing/2014/main" val="4046173157"/>
                    </a:ext>
                  </a:extLst>
                </a:gridCol>
                <a:gridCol w="2117558">
                  <a:extLst>
                    <a:ext uri="{9D8B030D-6E8A-4147-A177-3AD203B41FA5}">
                      <a16:colId xmlns:a16="http://schemas.microsoft.com/office/drawing/2014/main" val="1917398064"/>
                    </a:ext>
                  </a:extLst>
                </a:gridCol>
                <a:gridCol w="2456446">
                  <a:extLst>
                    <a:ext uri="{9D8B030D-6E8A-4147-A177-3AD203B41FA5}">
                      <a16:colId xmlns:a16="http://schemas.microsoft.com/office/drawing/2014/main" val="1612982864"/>
                    </a:ext>
                  </a:extLst>
                </a:gridCol>
              </a:tblGrid>
              <a:tr h="667463">
                <a:tc>
                  <a:txBody>
                    <a:bodyPr/>
                    <a:lstStyle/>
                    <a:p>
                      <a:pPr algn="ctr"/>
                      <a:r>
                        <a:rPr lang="zh-CN" altLang="en-US" sz="2400" dirty="0">
                          <a:latin typeface="微软雅黑" panose="020B0503020204020204" pitchFamily="34" charset="-122"/>
                          <a:ea typeface="微软雅黑" panose="020B0503020204020204" pitchFamily="34" charset="-122"/>
                        </a:rPr>
                        <a:t>总线标准</a:t>
                      </a:r>
                    </a:p>
                  </a:txBody>
                  <a:tcPr anchor="ctr"/>
                </a:tc>
                <a:tc>
                  <a:txBody>
                    <a:bodyPr/>
                    <a:lstStyle/>
                    <a:p>
                      <a:pPr algn="ctr"/>
                      <a:r>
                        <a:rPr lang="zh-CN" altLang="en-US" sz="2400" dirty="0">
                          <a:latin typeface="微软雅黑" panose="020B0503020204020204" pitchFamily="34" charset="-122"/>
                          <a:ea typeface="微软雅黑" panose="020B0503020204020204" pitchFamily="34" charset="-122"/>
                        </a:rPr>
                        <a:t>全称</a:t>
                      </a:r>
                    </a:p>
                  </a:txBody>
                  <a:tcPr anchor="ctr"/>
                </a:tc>
                <a:tc>
                  <a:txBody>
                    <a:bodyPr/>
                    <a:lstStyle/>
                    <a:p>
                      <a:pPr algn="ctr"/>
                      <a:r>
                        <a:rPr lang="zh-CN" altLang="en-US" sz="2400" dirty="0">
                          <a:latin typeface="微软雅黑" panose="020B0503020204020204" pitchFamily="34" charset="-122"/>
                          <a:ea typeface="微软雅黑" panose="020B0503020204020204" pitchFamily="34" charset="-122"/>
                        </a:rPr>
                        <a:t>典型速度</a:t>
                      </a:r>
                    </a:p>
                  </a:txBody>
                  <a:tcPr anchor="ctr"/>
                </a:tc>
                <a:tc>
                  <a:txBody>
                    <a:bodyPr/>
                    <a:lstStyle/>
                    <a:p>
                      <a:pPr algn="ctr"/>
                      <a:r>
                        <a:rPr lang="zh-CN" altLang="en-US" sz="2400" dirty="0">
                          <a:latin typeface="微软雅黑" panose="020B0503020204020204" pitchFamily="34" charset="-122"/>
                          <a:ea typeface="微软雅黑" panose="020B0503020204020204" pitchFamily="34" charset="-122"/>
                        </a:rPr>
                        <a:t>特点</a:t>
                      </a:r>
                    </a:p>
                  </a:txBody>
                  <a:tcPr anchor="ctr"/>
                </a:tc>
                <a:extLst>
                  <a:ext uri="{0D108BD9-81ED-4DB2-BD59-A6C34878D82A}">
                    <a16:rowId xmlns:a16="http://schemas.microsoft.com/office/drawing/2014/main" val="3653780572"/>
                  </a:ext>
                </a:extLst>
              </a:tr>
              <a:tr h="667463">
                <a:tc>
                  <a:txBody>
                    <a:bodyPr/>
                    <a:lstStyle/>
                    <a:p>
                      <a:pPr algn="ctr"/>
                      <a:r>
                        <a:rPr lang="en-US" altLang="zh-CN" sz="2400" dirty="0">
                          <a:latin typeface="微软雅黑" panose="020B0503020204020204" pitchFamily="34" charset="-122"/>
                          <a:ea typeface="微软雅黑" panose="020B0503020204020204" pitchFamily="34" charset="-122"/>
                        </a:rPr>
                        <a:t>ISA</a:t>
                      </a:r>
                      <a:endParaRPr lang="zh-CN" altLang="en-US" sz="24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200" dirty="0">
                          <a:latin typeface="微软雅黑" panose="020B0503020204020204" pitchFamily="34" charset="-122"/>
                          <a:ea typeface="微软雅黑" panose="020B0503020204020204" pitchFamily="34" charset="-122"/>
                        </a:rPr>
                        <a:t>Industry Standard Architecture</a:t>
                      </a:r>
                      <a:endParaRPr lang="zh-CN" altLang="en-US" sz="2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400" dirty="0">
                          <a:latin typeface="微软雅黑" panose="020B0503020204020204" pitchFamily="34" charset="-122"/>
                          <a:ea typeface="微软雅黑" panose="020B0503020204020204" pitchFamily="34" charset="-122"/>
                        </a:rPr>
                        <a:t>8MB/s</a:t>
                      </a:r>
                      <a:endParaRPr lang="zh-CN" altLang="en-US" sz="24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400" dirty="0">
                          <a:latin typeface="微软雅黑" panose="020B0503020204020204" pitchFamily="34" charset="-122"/>
                          <a:ea typeface="微软雅黑" panose="020B0503020204020204" pitchFamily="34" charset="-122"/>
                        </a:rPr>
                        <a:t>系统总线</a:t>
                      </a:r>
                    </a:p>
                  </a:txBody>
                  <a:tcPr anchor="ctr"/>
                </a:tc>
                <a:extLst>
                  <a:ext uri="{0D108BD9-81ED-4DB2-BD59-A6C34878D82A}">
                    <a16:rowId xmlns:a16="http://schemas.microsoft.com/office/drawing/2014/main" val="3681518728"/>
                  </a:ext>
                </a:extLst>
              </a:tr>
              <a:tr h="667463">
                <a:tc>
                  <a:txBody>
                    <a:bodyPr/>
                    <a:lstStyle/>
                    <a:p>
                      <a:pPr algn="ctr"/>
                      <a:r>
                        <a:rPr lang="en-US" altLang="zh-CN" sz="2400" dirty="0">
                          <a:latin typeface="微软雅黑" panose="020B0503020204020204" pitchFamily="34" charset="-122"/>
                          <a:ea typeface="微软雅黑" panose="020B0503020204020204" pitchFamily="34" charset="-122"/>
                        </a:rPr>
                        <a:t>EISA</a:t>
                      </a:r>
                      <a:endParaRPr lang="zh-CN" altLang="en-US" sz="24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200" dirty="0">
                          <a:latin typeface="微软雅黑" panose="020B0503020204020204" pitchFamily="34" charset="-122"/>
                          <a:ea typeface="微软雅黑" panose="020B0503020204020204" pitchFamily="34" charset="-122"/>
                        </a:rPr>
                        <a:t>Extended ISA</a:t>
                      </a:r>
                      <a:endParaRPr lang="zh-CN" altLang="en-US" sz="2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400" dirty="0">
                          <a:latin typeface="微软雅黑" panose="020B0503020204020204" pitchFamily="34" charset="-122"/>
                          <a:ea typeface="微软雅黑" panose="020B0503020204020204" pitchFamily="34" charset="-122"/>
                        </a:rPr>
                        <a:t>32MB/s</a:t>
                      </a:r>
                      <a:endParaRPr lang="zh-CN" altLang="en-US" sz="24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400" dirty="0">
                          <a:latin typeface="微软雅黑" panose="020B0503020204020204" pitchFamily="34" charset="-122"/>
                          <a:ea typeface="微软雅黑" panose="020B0503020204020204" pitchFamily="34" charset="-122"/>
                        </a:rPr>
                        <a:t>系统总线</a:t>
                      </a:r>
                    </a:p>
                  </a:txBody>
                  <a:tcPr anchor="ctr"/>
                </a:tc>
                <a:extLst>
                  <a:ext uri="{0D108BD9-81ED-4DB2-BD59-A6C34878D82A}">
                    <a16:rowId xmlns:a16="http://schemas.microsoft.com/office/drawing/2014/main" val="1915835469"/>
                  </a:ext>
                </a:extLst>
              </a:tr>
              <a:tr h="667463">
                <a:tc>
                  <a:txBody>
                    <a:bodyPr/>
                    <a:lstStyle/>
                    <a:p>
                      <a:pPr algn="ctr"/>
                      <a:r>
                        <a:rPr lang="en-US" altLang="zh-CN" sz="2400" dirty="0">
                          <a:latin typeface="微软雅黑" panose="020B0503020204020204" pitchFamily="34" charset="-122"/>
                          <a:ea typeface="微软雅黑" panose="020B0503020204020204" pitchFamily="34" charset="-122"/>
                        </a:rPr>
                        <a:t>PCI</a:t>
                      </a:r>
                      <a:endParaRPr lang="zh-CN" altLang="en-US" sz="24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200" dirty="0">
                          <a:latin typeface="微软雅黑" panose="020B0503020204020204" pitchFamily="34" charset="-122"/>
                          <a:ea typeface="微软雅黑" panose="020B0503020204020204" pitchFamily="34" charset="-122"/>
                        </a:rPr>
                        <a:t>Peripheral Component Interconnect</a:t>
                      </a:r>
                      <a:endParaRPr lang="zh-CN" altLang="en-US" sz="2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400" dirty="0">
                          <a:latin typeface="微软雅黑" panose="020B0503020204020204" pitchFamily="34" charset="-122"/>
                          <a:ea typeface="微软雅黑" panose="020B0503020204020204" pitchFamily="34" charset="-122"/>
                        </a:rPr>
                        <a:t>133MB/s</a:t>
                      </a:r>
                      <a:endParaRPr lang="zh-CN" altLang="en-US" sz="24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400" dirty="0">
                          <a:latin typeface="微软雅黑" panose="020B0503020204020204" pitchFamily="34" charset="-122"/>
                          <a:ea typeface="微软雅黑" panose="020B0503020204020204" pitchFamily="34" charset="-122"/>
                        </a:rPr>
                        <a:t>局部总线</a:t>
                      </a:r>
                    </a:p>
                  </a:txBody>
                  <a:tcPr anchor="ctr"/>
                </a:tc>
                <a:extLst>
                  <a:ext uri="{0D108BD9-81ED-4DB2-BD59-A6C34878D82A}">
                    <a16:rowId xmlns:a16="http://schemas.microsoft.com/office/drawing/2014/main" val="338118294"/>
                  </a:ext>
                </a:extLst>
              </a:tr>
              <a:tr h="667463">
                <a:tc>
                  <a:txBody>
                    <a:bodyPr/>
                    <a:lstStyle/>
                    <a:p>
                      <a:pPr algn="ctr"/>
                      <a:r>
                        <a:rPr lang="en-US" altLang="zh-CN" sz="2400" dirty="0">
                          <a:latin typeface="微软雅黑" panose="020B0503020204020204" pitchFamily="34" charset="-122"/>
                          <a:ea typeface="微软雅黑" panose="020B0503020204020204" pitchFamily="34" charset="-122"/>
                        </a:rPr>
                        <a:t>AGP</a:t>
                      </a:r>
                      <a:endParaRPr lang="zh-CN" altLang="en-US" sz="24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200" dirty="0">
                          <a:latin typeface="微软雅黑" panose="020B0503020204020204" pitchFamily="34" charset="-122"/>
                          <a:ea typeface="微软雅黑" panose="020B0503020204020204" pitchFamily="34" charset="-122"/>
                        </a:rPr>
                        <a:t>Accelerated Graphics Port</a:t>
                      </a:r>
                      <a:endParaRPr lang="zh-CN" altLang="en-US" sz="2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400" dirty="0">
                          <a:latin typeface="微软雅黑" panose="020B0503020204020204" pitchFamily="34" charset="-122"/>
                          <a:ea typeface="微软雅黑" panose="020B0503020204020204" pitchFamily="34" charset="-122"/>
                        </a:rPr>
                        <a:t>X1:266MB/s</a:t>
                      </a:r>
                    </a:p>
                  </a:txBody>
                  <a:tcPr anchor="ctr"/>
                </a:tc>
                <a:tc>
                  <a:txBody>
                    <a:bodyPr/>
                    <a:lstStyle/>
                    <a:p>
                      <a:pPr algn="ctr"/>
                      <a:r>
                        <a:rPr lang="zh-CN" altLang="en-US" sz="2400" dirty="0">
                          <a:latin typeface="微软雅黑" panose="020B0503020204020204" pitchFamily="34" charset="-122"/>
                          <a:ea typeface="微软雅黑" panose="020B0503020204020204" pitchFamily="34" charset="-122"/>
                        </a:rPr>
                        <a:t>局部总线</a:t>
                      </a:r>
                    </a:p>
                  </a:txBody>
                  <a:tcPr anchor="ctr"/>
                </a:tc>
                <a:extLst>
                  <a:ext uri="{0D108BD9-81ED-4DB2-BD59-A6C34878D82A}">
                    <a16:rowId xmlns:a16="http://schemas.microsoft.com/office/drawing/2014/main" val="3891711972"/>
                  </a:ext>
                </a:extLst>
              </a:tr>
              <a:tr h="667463">
                <a:tc>
                  <a:txBody>
                    <a:bodyPr/>
                    <a:lstStyle/>
                    <a:p>
                      <a:pPr algn="ctr"/>
                      <a:r>
                        <a:rPr lang="en-US" altLang="zh-CN" sz="2400" dirty="0">
                          <a:latin typeface="微软雅黑" panose="020B0503020204020204" pitchFamily="34" charset="-122"/>
                          <a:ea typeface="微软雅黑" panose="020B0503020204020204" pitchFamily="34" charset="-122"/>
                        </a:rPr>
                        <a:t>PCI-E</a:t>
                      </a:r>
                      <a:endParaRPr lang="zh-CN" altLang="en-US" sz="24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200" dirty="0">
                          <a:latin typeface="微软雅黑" panose="020B0503020204020204" pitchFamily="34" charset="-122"/>
                          <a:ea typeface="微软雅黑" panose="020B0503020204020204" pitchFamily="34" charset="-122"/>
                        </a:rPr>
                        <a:t>PCI-Express</a:t>
                      </a:r>
                      <a:endParaRPr lang="zh-CN" altLang="en-US" sz="2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400" dirty="0">
                          <a:latin typeface="微软雅黑" panose="020B0503020204020204" pitchFamily="34" charset="-122"/>
                          <a:ea typeface="微软雅黑" panose="020B0503020204020204" pitchFamily="34" charset="-122"/>
                        </a:rPr>
                        <a:t>10GB/s</a:t>
                      </a:r>
                      <a:r>
                        <a:rPr lang="zh-CN" altLang="en-US" sz="2400" dirty="0">
                          <a:latin typeface="微软雅黑" panose="020B0503020204020204" pitchFamily="34" charset="-122"/>
                          <a:ea typeface="微软雅黑" panose="020B0503020204020204" pitchFamily="34" charset="-122"/>
                        </a:rPr>
                        <a:t>以上</a:t>
                      </a:r>
                    </a:p>
                  </a:txBody>
                  <a:tcPr anchor="ctr"/>
                </a:tc>
                <a:tc>
                  <a:txBody>
                    <a:bodyPr/>
                    <a:lstStyle/>
                    <a:p>
                      <a:pPr algn="ctr"/>
                      <a:r>
                        <a:rPr lang="zh-CN" altLang="en-US" sz="2400" dirty="0">
                          <a:latin typeface="微软雅黑" panose="020B0503020204020204" pitchFamily="34" charset="-122"/>
                          <a:ea typeface="微软雅黑" panose="020B0503020204020204" pitchFamily="34" charset="-122"/>
                        </a:rPr>
                        <a:t>串行</a:t>
                      </a:r>
                    </a:p>
                  </a:txBody>
                  <a:tcPr anchor="ctr"/>
                </a:tc>
                <a:extLst>
                  <a:ext uri="{0D108BD9-81ED-4DB2-BD59-A6C34878D82A}">
                    <a16:rowId xmlns:a16="http://schemas.microsoft.com/office/drawing/2014/main" val="4078948570"/>
                  </a:ext>
                </a:extLst>
              </a:tr>
              <a:tr h="667463">
                <a:tc>
                  <a:txBody>
                    <a:bodyPr/>
                    <a:lstStyle/>
                    <a:p>
                      <a:pPr algn="ctr"/>
                      <a:r>
                        <a:rPr lang="en-US" altLang="zh-CN" sz="2400" dirty="0">
                          <a:latin typeface="微软雅黑" panose="020B0503020204020204" pitchFamily="34" charset="-122"/>
                          <a:ea typeface="微软雅黑" panose="020B0503020204020204" pitchFamily="34" charset="-122"/>
                        </a:rPr>
                        <a:t>USB</a:t>
                      </a:r>
                      <a:endParaRPr lang="zh-CN" altLang="en-US" sz="24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200" dirty="0">
                          <a:latin typeface="微软雅黑" panose="020B0503020204020204" pitchFamily="34" charset="-122"/>
                          <a:ea typeface="微软雅黑" panose="020B0503020204020204" pitchFamily="34" charset="-122"/>
                        </a:rPr>
                        <a:t>Universal Serial Bus</a:t>
                      </a:r>
                      <a:endParaRPr lang="zh-CN" altLang="en-US" sz="2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400" dirty="0">
                          <a:latin typeface="微软雅黑" panose="020B0503020204020204" pitchFamily="34" charset="-122"/>
                          <a:ea typeface="微软雅黑" panose="020B0503020204020204" pitchFamily="34" charset="-122"/>
                        </a:rPr>
                        <a:t>1280MB/s</a:t>
                      </a:r>
                      <a:endParaRPr lang="zh-CN" altLang="en-US" sz="24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400" dirty="0">
                          <a:latin typeface="微软雅黑" panose="020B0503020204020204" pitchFamily="34" charset="-122"/>
                          <a:ea typeface="微软雅黑" panose="020B0503020204020204" pitchFamily="34" charset="-122"/>
                        </a:rPr>
                        <a:t>设备总线、串行</a:t>
                      </a:r>
                    </a:p>
                  </a:txBody>
                  <a:tcPr anchor="ctr"/>
                </a:tc>
                <a:extLst>
                  <a:ext uri="{0D108BD9-81ED-4DB2-BD59-A6C34878D82A}">
                    <a16:rowId xmlns:a16="http://schemas.microsoft.com/office/drawing/2014/main" val="4028574979"/>
                  </a:ext>
                </a:extLst>
              </a:tr>
              <a:tr h="667463">
                <a:tc>
                  <a:txBody>
                    <a:bodyPr/>
                    <a:lstStyle/>
                    <a:p>
                      <a:pPr algn="ctr"/>
                      <a:r>
                        <a:rPr lang="en-US" altLang="zh-CN" sz="2400" dirty="0">
                          <a:latin typeface="微软雅黑" panose="020B0503020204020204" pitchFamily="34" charset="-122"/>
                          <a:ea typeface="微软雅黑" panose="020B0503020204020204" pitchFamily="34" charset="-122"/>
                        </a:rPr>
                        <a:t>SATA</a:t>
                      </a:r>
                      <a:endParaRPr lang="zh-CN" altLang="en-US" sz="24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200" dirty="0">
                          <a:latin typeface="微软雅黑" panose="020B0503020204020204" pitchFamily="34" charset="-122"/>
                          <a:ea typeface="微软雅黑" panose="020B0503020204020204" pitchFamily="34" charset="-122"/>
                        </a:rPr>
                        <a:t>Serial Advanced Technology Attachment</a:t>
                      </a:r>
                      <a:endParaRPr lang="zh-CN" altLang="en-US" sz="2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400" dirty="0">
                          <a:latin typeface="微软雅黑" panose="020B0503020204020204" pitchFamily="34" charset="-122"/>
                          <a:ea typeface="微软雅黑" panose="020B0503020204020204" pitchFamily="34" charset="-122"/>
                        </a:rPr>
                        <a:t>600MB/s</a:t>
                      </a:r>
                      <a:endParaRPr lang="zh-CN" altLang="en-US" sz="24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400" dirty="0">
                          <a:latin typeface="微软雅黑" panose="020B0503020204020204" pitchFamily="34" charset="-122"/>
                          <a:ea typeface="微软雅黑" panose="020B0503020204020204" pitchFamily="34" charset="-122"/>
                        </a:rPr>
                        <a:t>串行硬盘接口</a:t>
                      </a:r>
                    </a:p>
                  </a:txBody>
                  <a:tcPr anchor="ctr"/>
                </a:tc>
                <a:extLst>
                  <a:ext uri="{0D108BD9-81ED-4DB2-BD59-A6C34878D82A}">
                    <a16:rowId xmlns:a16="http://schemas.microsoft.com/office/drawing/2014/main" val="335252444"/>
                  </a:ext>
                </a:extLst>
              </a:tr>
            </a:tbl>
          </a:graphicData>
        </a:graphic>
      </p:graphicFrame>
    </p:spTree>
    <p:extLst>
      <p:ext uri="{BB962C8B-B14F-4D97-AF65-F5344CB8AC3E}">
        <p14:creationId xmlns:p14="http://schemas.microsoft.com/office/powerpoint/2010/main" val="365255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3452734" y="25426"/>
            <a:ext cx="5286530"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系统总线标准</a:t>
            </a:r>
          </a:p>
        </p:txBody>
      </p:sp>
      <p:graphicFrame>
        <p:nvGraphicFramePr>
          <p:cNvPr id="2" name="表格 2">
            <a:extLst>
              <a:ext uri="{FF2B5EF4-FFF2-40B4-BE49-F238E27FC236}">
                <a16:creationId xmlns:a16="http://schemas.microsoft.com/office/drawing/2014/main" id="{098C9793-979C-4446-B1F6-68415090A334}"/>
              </a:ext>
            </a:extLst>
          </p:cNvPr>
          <p:cNvGraphicFramePr>
            <a:graphicFrameLocks noGrp="1"/>
          </p:cNvGraphicFramePr>
          <p:nvPr>
            <p:extLst>
              <p:ext uri="{D42A27DB-BD31-4B8C-83A1-F6EECF244321}">
                <p14:modId xmlns:p14="http://schemas.microsoft.com/office/powerpoint/2010/main" val="2009888393"/>
              </p:ext>
            </p:extLst>
          </p:nvPr>
        </p:nvGraphicFramePr>
        <p:xfrm>
          <a:off x="230604" y="610201"/>
          <a:ext cx="11730789" cy="2002389"/>
        </p:xfrm>
        <a:graphic>
          <a:graphicData uri="http://schemas.openxmlformats.org/drawingml/2006/table">
            <a:tbl>
              <a:tblPr firstRow="1" bandRow="1">
                <a:tableStyleId>{5C22544A-7EE6-4342-B048-85BDC9FD1C3A}</a:tableStyleId>
              </a:tblPr>
              <a:tblGrid>
                <a:gridCol w="1477880">
                  <a:extLst>
                    <a:ext uri="{9D8B030D-6E8A-4147-A177-3AD203B41FA5}">
                      <a16:colId xmlns:a16="http://schemas.microsoft.com/office/drawing/2014/main" val="4294689948"/>
                    </a:ext>
                  </a:extLst>
                </a:gridCol>
                <a:gridCol w="5678905">
                  <a:extLst>
                    <a:ext uri="{9D8B030D-6E8A-4147-A177-3AD203B41FA5}">
                      <a16:colId xmlns:a16="http://schemas.microsoft.com/office/drawing/2014/main" val="4046173157"/>
                    </a:ext>
                  </a:extLst>
                </a:gridCol>
                <a:gridCol w="2117558">
                  <a:extLst>
                    <a:ext uri="{9D8B030D-6E8A-4147-A177-3AD203B41FA5}">
                      <a16:colId xmlns:a16="http://schemas.microsoft.com/office/drawing/2014/main" val="1917398064"/>
                    </a:ext>
                  </a:extLst>
                </a:gridCol>
                <a:gridCol w="2456446">
                  <a:extLst>
                    <a:ext uri="{9D8B030D-6E8A-4147-A177-3AD203B41FA5}">
                      <a16:colId xmlns:a16="http://schemas.microsoft.com/office/drawing/2014/main" val="1612982864"/>
                    </a:ext>
                  </a:extLst>
                </a:gridCol>
              </a:tblGrid>
              <a:tr h="667463">
                <a:tc>
                  <a:txBody>
                    <a:bodyPr/>
                    <a:lstStyle/>
                    <a:p>
                      <a:pPr algn="ctr"/>
                      <a:r>
                        <a:rPr lang="zh-CN" altLang="en-US" sz="2400" dirty="0">
                          <a:latin typeface="微软雅黑" panose="020B0503020204020204" pitchFamily="34" charset="-122"/>
                          <a:ea typeface="微软雅黑" panose="020B0503020204020204" pitchFamily="34" charset="-122"/>
                        </a:rPr>
                        <a:t>总线标准</a:t>
                      </a:r>
                    </a:p>
                  </a:txBody>
                  <a:tcPr anchor="ctr"/>
                </a:tc>
                <a:tc>
                  <a:txBody>
                    <a:bodyPr/>
                    <a:lstStyle/>
                    <a:p>
                      <a:pPr algn="ctr"/>
                      <a:r>
                        <a:rPr lang="zh-CN" altLang="en-US" sz="2400" dirty="0">
                          <a:latin typeface="微软雅黑" panose="020B0503020204020204" pitchFamily="34" charset="-122"/>
                          <a:ea typeface="微软雅黑" panose="020B0503020204020204" pitchFamily="34" charset="-122"/>
                        </a:rPr>
                        <a:t>全称</a:t>
                      </a:r>
                    </a:p>
                  </a:txBody>
                  <a:tcPr anchor="ctr"/>
                </a:tc>
                <a:tc>
                  <a:txBody>
                    <a:bodyPr/>
                    <a:lstStyle/>
                    <a:p>
                      <a:pPr algn="ctr"/>
                      <a:r>
                        <a:rPr lang="zh-CN" altLang="en-US" sz="2400" dirty="0">
                          <a:latin typeface="微软雅黑" panose="020B0503020204020204" pitchFamily="34" charset="-122"/>
                          <a:ea typeface="微软雅黑" panose="020B0503020204020204" pitchFamily="34" charset="-122"/>
                        </a:rPr>
                        <a:t>典型速度</a:t>
                      </a:r>
                    </a:p>
                  </a:txBody>
                  <a:tcPr anchor="ctr"/>
                </a:tc>
                <a:tc>
                  <a:txBody>
                    <a:bodyPr/>
                    <a:lstStyle/>
                    <a:p>
                      <a:pPr algn="ctr"/>
                      <a:r>
                        <a:rPr lang="zh-CN" altLang="en-US" sz="2400" dirty="0">
                          <a:latin typeface="微软雅黑" panose="020B0503020204020204" pitchFamily="34" charset="-122"/>
                          <a:ea typeface="微软雅黑" panose="020B0503020204020204" pitchFamily="34" charset="-122"/>
                        </a:rPr>
                        <a:t>特点</a:t>
                      </a:r>
                    </a:p>
                  </a:txBody>
                  <a:tcPr anchor="ctr"/>
                </a:tc>
                <a:extLst>
                  <a:ext uri="{0D108BD9-81ED-4DB2-BD59-A6C34878D82A}">
                    <a16:rowId xmlns:a16="http://schemas.microsoft.com/office/drawing/2014/main" val="3653780572"/>
                  </a:ext>
                </a:extLst>
              </a:tr>
              <a:tr h="667463">
                <a:tc>
                  <a:txBody>
                    <a:bodyPr/>
                    <a:lstStyle/>
                    <a:p>
                      <a:pPr algn="ctr"/>
                      <a:r>
                        <a:rPr lang="en-US" altLang="zh-CN" sz="2400" dirty="0">
                          <a:latin typeface="微软雅黑" panose="020B0503020204020204" pitchFamily="34" charset="-122"/>
                          <a:ea typeface="微软雅黑" panose="020B0503020204020204" pitchFamily="34" charset="-122"/>
                        </a:rPr>
                        <a:t>ISA</a:t>
                      </a:r>
                      <a:endParaRPr lang="zh-CN" altLang="en-US" sz="24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200" dirty="0">
                          <a:latin typeface="微软雅黑" panose="020B0503020204020204" pitchFamily="34" charset="-122"/>
                          <a:ea typeface="微软雅黑" panose="020B0503020204020204" pitchFamily="34" charset="-122"/>
                        </a:rPr>
                        <a:t>Industry Standard Architecture</a:t>
                      </a:r>
                      <a:endParaRPr lang="zh-CN" altLang="en-US" sz="2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400" dirty="0">
                          <a:latin typeface="微软雅黑" panose="020B0503020204020204" pitchFamily="34" charset="-122"/>
                          <a:ea typeface="微软雅黑" panose="020B0503020204020204" pitchFamily="34" charset="-122"/>
                        </a:rPr>
                        <a:t>8MB/s</a:t>
                      </a:r>
                      <a:endParaRPr lang="zh-CN" altLang="en-US" sz="24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400" dirty="0">
                          <a:latin typeface="微软雅黑" panose="020B0503020204020204" pitchFamily="34" charset="-122"/>
                          <a:ea typeface="微软雅黑" panose="020B0503020204020204" pitchFamily="34" charset="-122"/>
                        </a:rPr>
                        <a:t>系统总线</a:t>
                      </a:r>
                    </a:p>
                  </a:txBody>
                  <a:tcPr anchor="ctr"/>
                </a:tc>
                <a:extLst>
                  <a:ext uri="{0D108BD9-81ED-4DB2-BD59-A6C34878D82A}">
                    <a16:rowId xmlns:a16="http://schemas.microsoft.com/office/drawing/2014/main" val="3681518728"/>
                  </a:ext>
                </a:extLst>
              </a:tr>
              <a:tr h="667463">
                <a:tc>
                  <a:txBody>
                    <a:bodyPr/>
                    <a:lstStyle/>
                    <a:p>
                      <a:pPr algn="ctr"/>
                      <a:r>
                        <a:rPr lang="en-US" altLang="zh-CN" sz="2400" dirty="0">
                          <a:latin typeface="微软雅黑" panose="020B0503020204020204" pitchFamily="34" charset="-122"/>
                          <a:ea typeface="微软雅黑" panose="020B0503020204020204" pitchFamily="34" charset="-122"/>
                        </a:rPr>
                        <a:t>EISA</a:t>
                      </a:r>
                      <a:endParaRPr lang="zh-CN" altLang="en-US" sz="24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200" dirty="0">
                          <a:latin typeface="微软雅黑" panose="020B0503020204020204" pitchFamily="34" charset="-122"/>
                          <a:ea typeface="微软雅黑" panose="020B0503020204020204" pitchFamily="34" charset="-122"/>
                        </a:rPr>
                        <a:t>Extended ISA</a:t>
                      </a:r>
                      <a:endParaRPr lang="zh-CN" altLang="en-US" sz="2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400" dirty="0">
                          <a:latin typeface="微软雅黑" panose="020B0503020204020204" pitchFamily="34" charset="-122"/>
                          <a:ea typeface="微软雅黑" panose="020B0503020204020204" pitchFamily="34" charset="-122"/>
                        </a:rPr>
                        <a:t>32MB/s</a:t>
                      </a:r>
                      <a:endParaRPr lang="zh-CN" altLang="en-US" sz="24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400" dirty="0">
                          <a:latin typeface="微软雅黑" panose="020B0503020204020204" pitchFamily="34" charset="-122"/>
                          <a:ea typeface="微软雅黑" panose="020B0503020204020204" pitchFamily="34" charset="-122"/>
                        </a:rPr>
                        <a:t>系统总线</a:t>
                      </a:r>
                    </a:p>
                  </a:txBody>
                  <a:tcPr anchor="ctr"/>
                </a:tc>
                <a:extLst>
                  <a:ext uri="{0D108BD9-81ED-4DB2-BD59-A6C34878D82A}">
                    <a16:rowId xmlns:a16="http://schemas.microsoft.com/office/drawing/2014/main" val="1915835469"/>
                  </a:ext>
                </a:extLst>
              </a:tr>
            </a:tbl>
          </a:graphicData>
        </a:graphic>
      </p:graphicFrame>
      <p:sp>
        <p:nvSpPr>
          <p:cNvPr id="4" name="文本框 3">
            <a:extLst>
              <a:ext uri="{FF2B5EF4-FFF2-40B4-BE49-F238E27FC236}">
                <a16:creationId xmlns:a16="http://schemas.microsoft.com/office/drawing/2014/main" id="{F3E2402B-17E6-48C3-825A-F6875780CCC0}"/>
              </a:ext>
            </a:extLst>
          </p:cNvPr>
          <p:cNvSpPr txBox="1"/>
          <p:nvPr/>
        </p:nvSpPr>
        <p:spPr>
          <a:xfrm>
            <a:off x="186483" y="3051550"/>
            <a:ext cx="11568370" cy="2422266"/>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altLang="zh-CN" sz="2600" dirty="0">
                <a:solidFill>
                  <a:prstClr val="black"/>
                </a:solidFill>
                <a:latin typeface="微软雅黑" panose="020B0503020204020204" pitchFamily="34" charset="-122"/>
                <a:ea typeface="微软雅黑" panose="020B0503020204020204" pitchFamily="34" charset="-122"/>
              </a:rPr>
              <a:t>1981</a:t>
            </a:r>
            <a:r>
              <a:rPr lang="zh-CN" altLang="en-US" sz="2600" dirty="0">
                <a:solidFill>
                  <a:prstClr val="black"/>
                </a:solidFill>
                <a:latin typeface="微软雅黑" panose="020B0503020204020204" pitchFamily="34" charset="-122"/>
                <a:ea typeface="微软雅黑" panose="020B0503020204020204" pitchFamily="34" charset="-122"/>
              </a:rPr>
              <a:t>年</a:t>
            </a:r>
            <a:r>
              <a:rPr lang="en-US" altLang="zh-CN" sz="2600" dirty="0">
                <a:solidFill>
                  <a:prstClr val="black"/>
                </a:solidFill>
                <a:latin typeface="微软雅黑" panose="020B0503020204020204" pitchFamily="34" charset="-122"/>
                <a:ea typeface="微软雅黑" panose="020B0503020204020204" pitchFamily="34" charset="-122"/>
              </a:rPr>
              <a:t>IBM</a:t>
            </a:r>
            <a:r>
              <a:rPr lang="zh-CN" altLang="en-US" sz="2600" dirty="0">
                <a:solidFill>
                  <a:prstClr val="black"/>
                </a:solidFill>
                <a:latin typeface="微软雅黑" panose="020B0503020204020204" pitchFamily="34" charset="-122"/>
                <a:ea typeface="微软雅黑" panose="020B0503020204020204" pitchFamily="34" charset="-122"/>
              </a:rPr>
              <a:t>在</a:t>
            </a:r>
            <a:r>
              <a:rPr lang="en-US" altLang="zh-CN" sz="2600" dirty="0">
                <a:solidFill>
                  <a:prstClr val="black"/>
                </a:solidFill>
                <a:latin typeface="微软雅黑" panose="020B0503020204020204" pitchFamily="34" charset="-122"/>
                <a:ea typeface="微软雅黑" panose="020B0503020204020204" pitchFamily="34" charset="-122"/>
              </a:rPr>
              <a:t>PC/XT</a:t>
            </a:r>
            <a:r>
              <a:rPr lang="zh-CN" altLang="en-US" sz="2600" dirty="0">
                <a:solidFill>
                  <a:prstClr val="black"/>
                </a:solidFill>
                <a:latin typeface="微软雅黑" panose="020B0503020204020204" pitchFamily="34" charset="-122"/>
                <a:ea typeface="微软雅黑" panose="020B0503020204020204" pitchFamily="34" charset="-122"/>
              </a:rPr>
              <a:t>电脑采用的系统总线，基于</a:t>
            </a:r>
            <a:r>
              <a:rPr lang="en-US" altLang="zh-CN" sz="2600" dirty="0">
                <a:solidFill>
                  <a:prstClr val="black"/>
                </a:solidFill>
                <a:latin typeface="微软雅黑" panose="020B0503020204020204" pitchFamily="34" charset="-122"/>
                <a:ea typeface="微软雅黑" panose="020B0503020204020204" pitchFamily="34" charset="-122"/>
              </a:rPr>
              <a:t>8088</a:t>
            </a:r>
            <a:r>
              <a:rPr lang="zh-CN" altLang="en-US" sz="2600" dirty="0">
                <a:solidFill>
                  <a:prstClr val="black"/>
                </a:solidFill>
                <a:latin typeface="微软雅黑" panose="020B0503020204020204" pitchFamily="34" charset="-122"/>
                <a:ea typeface="微软雅黑" panose="020B0503020204020204" pitchFamily="34" charset="-122"/>
              </a:rPr>
              <a:t>处理器，宽度为</a:t>
            </a:r>
            <a:r>
              <a:rPr lang="en-US" altLang="zh-CN" sz="2600" dirty="0">
                <a:solidFill>
                  <a:prstClr val="black"/>
                </a:solidFill>
                <a:latin typeface="微软雅黑" panose="020B0503020204020204" pitchFamily="34" charset="-122"/>
                <a:ea typeface="微软雅黑" panose="020B0503020204020204" pitchFamily="34" charset="-122"/>
              </a:rPr>
              <a:t>8</a:t>
            </a:r>
            <a:r>
              <a:rPr lang="zh-CN" altLang="en-US" sz="2600" dirty="0">
                <a:solidFill>
                  <a:prstClr val="black"/>
                </a:solidFill>
                <a:latin typeface="微软雅黑" panose="020B0503020204020204" pitchFamily="34" charset="-122"/>
                <a:ea typeface="微软雅黑" panose="020B0503020204020204" pitchFamily="34" charset="-122"/>
              </a:rPr>
              <a:t>位</a:t>
            </a:r>
            <a:endParaRPr lang="en-US" altLang="zh-CN" sz="2600" dirty="0">
              <a:solidFill>
                <a:prstClr val="black"/>
              </a:solidFill>
              <a:latin typeface="微软雅黑" panose="020B0503020204020204" pitchFamily="34" charset="-122"/>
              <a:ea typeface="微软雅黑" panose="020B0503020204020204" pitchFamily="34" charset="-122"/>
            </a:endParaRPr>
          </a:p>
          <a:p>
            <a:pPr marL="457200" indent="-457200">
              <a:lnSpc>
                <a:spcPct val="150000"/>
              </a:lnSpc>
              <a:buFont typeface="Arial" panose="020B0604020202020204" pitchFamily="34" charset="0"/>
              <a:buChar char="•"/>
            </a:pPr>
            <a:r>
              <a:rPr lang="en-US" altLang="zh-CN" sz="2600" dirty="0">
                <a:solidFill>
                  <a:prstClr val="black"/>
                </a:solidFill>
                <a:latin typeface="微软雅黑" panose="020B0503020204020204" pitchFamily="34" charset="-122"/>
                <a:ea typeface="微软雅黑" panose="020B0503020204020204" pitchFamily="34" charset="-122"/>
              </a:rPr>
              <a:t>1984</a:t>
            </a:r>
            <a:r>
              <a:rPr lang="zh-CN" altLang="en-US" sz="2600" dirty="0">
                <a:solidFill>
                  <a:prstClr val="black"/>
                </a:solidFill>
                <a:latin typeface="微软雅黑" panose="020B0503020204020204" pitchFamily="34" charset="-122"/>
                <a:ea typeface="微软雅黑" panose="020B0503020204020204" pitchFamily="34" charset="-122"/>
              </a:rPr>
              <a:t>年</a:t>
            </a:r>
            <a:r>
              <a:rPr lang="en-US" altLang="zh-CN" sz="2600" dirty="0">
                <a:solidFill>
                  <a:prstClr val="black"/>
                </a:solidFill>
                <a:latin typeface="微软雅黑" panose="020B0503020204020204" pitchFamily="34" charset="-122"/>
                <a:ea typeface="微软雅黑" panose="020B0503020204020204" pitchFamily="34" charset="-122"/>
              </a:rPr>
              <a:t>IBM</a:t>
            </a:r>
            <a:r>
              <a:rPr lang="zh-CN" altLang="en-US" sz="2600" dirty="0">
                <a:solidFill>
                  <a:prstClr val="black"/>
                </a:solidFill>
                <a:latin typeface="微软雅黑" panose="020B0503020204020204" pitchFamily="34" charset="-122"/>
                <a:ea typeface="微软雅黑" panose="020B0503020204020204" pitchFamily="34" charset="-122"/>
              </a:rPr>
              <a:t>推出</a:t>
            </a:r>
            <a:r>
              <a:rPr lang="en-US" altLang="zh-CN" sz="2600" dirty="0">
                <a:solidFill>
                  <a:prstClr val="black"/>
                </a:solidFill>
                <a:latin typeface="微软雅黑" panose="020B0503020204020204" pitchFamily="34" charset="-122"/>
                <a:ea typeface="微软雅黑" panose="020B0503020204020204" pitchFamily="34" charset="-122"/>
              </a:rPr>
              <a:t>16</a:t>
            </a:r>
            <a:r>
              <a:rPr lang="zh-CN" altLang="en-US" sz="2600" dirty="0">
                <a:solidFill>
                  <a:prstClr val="black"/>
                </a:solidFill>
                <a:latin typeface="微软雅黑" panose="020B0503020204020204" pitchFamily="34" charset="-122"/>
                <a:ea typeface="微软雅黑" panose="020B0503020204020204" pitchFamily="34" charset="-122"/>
              </a:rPr>
              <a:t>位</a:t>
            </a:r>
            <a:r>
              <a:rPr lang="en-US" altLang="zh-CN" sz="2600" dirty="0">
                <a:solidFill>
                  <a:prstClr val="black"/>
                </a:solidFill>
                <a:latin typeface="微软雅黑" panose="020B0503020204020204" pitchFamily="34" charset="-122"/>
                <a:ea typeface="微软雅黑" panose="020B0503020204020204" pitchFamily="34" charset="-122"/>
              </a:rPr>
              <a:t>80286</a:t>
            </a:r>
            <a:r>
              <a:rPr lang="zh-CN" altLang="en-US" sz="2600" dirty="0">
                <a:solidFill>
                  <a:prstClr val="black"/>
                </a:solidFill>
                <a:latin typeface="微软雅黑" panose="020B0503020204020204" pitchFamily="34" charset="-122"/>
                <a:ea typeface="微软雅黑" panose="020B0503020204020204" pitchFamily="34" charset="-122"/>
              </a:rPr>
              <a:t>处理器</a:t>
            </a:r>
            <a:r>
              <a:rPr lang="en-US" altLang="zh-CN" sz="2600" dirty="0">
                <a:solidFill>
                  <a:prstClr val="black"/>
                </a:solidFill>
                <a:latin typeface="微软雅黑" panose="020B0503020204020204" pitchFamily="34" charset="-122"/>
                <a:ea typeface="微软雅黑" panose="020B0503020204020204" pitchFamily="34" charset="-122"/>
              </a:rPr>
              <a:t>PC/XT</a:t>
            </a:r>
            <a:r>
              <a:rPr lang="zh-CN" altLang="en-US" sz="2600" dirty="0">
                <a:solidFill>
                  <a:prstClr val="black"/>
                </a:solidFill>
                <a:latin typeface="微软雅黑" panose="020B0503020204020204" pitchFamily="34" charset="-122"/>
                <a:ea typeface="微软雅黑" panose="020B0503020204020204" pitchFamily="34" charset="-122"/>
              </a:rPr>
              <a:t>电脑，总线宽度扩展到</a:t>
            </a:r>
            <a:r>
              <a:rPr lang="en-US" altLang="zh-CN" sz="2600" dirty="0">
                <a:solidFill>
                  <a:prstClr val="black"/>
                </a:solidFill>
                <a:latin typeface="微软雅黑" panose="020B0503020204020204" pitchFamily="34" charset="-122"/>
                <a:ea typeface="微软雅黑" panose="020B0503020204020204" pitchFamily="34" charset="-122"/>
              </a:rPr>
              <a:t>16</a:t>
            </a:r>
            <a:r>
              <a:rPr lang="zh-CN" altLang="en-US" sz="2600" dirty="0">
                <a:solidFill>
                  <a:prstClr val="black"/>
                </a:solidFill>
                <a:latin typeface="微软雅黑" panose="020B0503020204020204" pitchFamily="34" charset="-122"/>
                <a:ea typeface="微软雅黑" panose="020B0503020204020204" pitchFamily="34" charset="-122"/>
              </a:rPr>
              <a:t>位</a:t>
            </a:r>
            <a:endParaRPr lang="en-US" altLang="zh-CN" sz="2600" dirty="0">
              <a:solidFill>
                <a:prstClr val="black"/>
              </a:solidFill>
              <a:latin typeface="微软雅黑" panose="020B0503020204020204" pitchFamily="34" charset="-122"/>
              <a:ea typeface="微软雅黑" panose="020B0503020204020204" pitchFamily="34" charset="-122"/>
            </a:endParaRPr>
          </a:p>
          <a:p>
            <a:pPr marL="457200" indent="-457200">
              <a:lnSpc>
                <a:spcPct val="150000"/>
              </a:lnSpc>
              <a:buFont typeface="Arial" panose="020B0604020202020204" pitchFamily="34" charset="0"/>
              <a:buChar char="•"/>
            </a:pPr>
            <a:r>
              <a:rPr lang="en-US" altLang="zh-CN" sz="2600" dirty="0">
                <a:solidFill>
                  <a:prstClr val="black"/>
                </a:solidFill>
                <a:latin typeface="微软雅黑" panose="020B0503020204020204" pitchFamily="34" charset="-122"/>
                <a:ea typeface="微软雅黑" panose="020B0503020204020204" pitchFamily="34" charset="-122"/>
              </a:rPr>
              <a:t>1988</a:t>
            </a:r>
            <a:r>
              <a:rPr lang="zh-CN" altLang="en-US" sz="2600" dirty="0">
                <a:solidFill>
                  <a:prstClr val="black"/>
                </a:solidFill>
                <a:latin typeface="微软雅黑" panose="020B0503020204020204" pitchFamily="34" charset="-122"/>
                <a:ea typeface="微软雅黑" panose="020B0503020204020204" pitchFamily="34" charset="-122"/>
              </a:rPr>
              <a:t>年康柏、惠普等厂商将</a:t>
            </a:r>
            <a:r>
              <a:rPr lang="en-US" altLang="zh-CN" sz="2600" dirty="0">
                <a:solidFill>
                  <a:prstClr val="black"/>
                </a:solidFill>
                <a:latin typeface="微软雅黑" panose="020B0503020204020204" pitchFamily="34" charset="-122"/>
                <a:ea typeface="微软雅黑" panose="020B0503020204020204" pitchFamily="34" charset="-122"/>
              </a:rPr>
              <a:t>ISA</a:t>
            </a:r>
            <a:r>
              <a:rPr lang="zh-CN" altLang="en-US" sz="2600" dirty="0">
                <a:solidFill>
                  <a:prstClr val="black"/>
                </a:solidFill>
                <a:latin typeface="微软雅黑" panose="020B0503020204020204" pitchFamily="34" charset="-122"/>
                <a:ea typeface="微软雅黑" panose="020B0503020204020204" pitchFamily="34" charset="-122"/>
              </a:rPr>
              <a:t>扩展到</a:t>
            </a:r>
            <a:r>
              <a:rPr lang="en-US" altLang="zh-CN" sz="2600" dirty="0">
                <a:solidFill>
                  <a:prstClr val="black"/>
                </a:solidFill>
                <a:latin typeface="微软雅黑" panose="020B0503020204020204" pitchFamily="34" charset="-122"/>
                <a:ea typeface="微软雅黑" panose="020B0503020204020204" pitchFamily="34" charset="-122"/>
              </a:rPr>
              <a:t>32</a:t>
            </a:r>
            <a:r>
              <a:rPr lang="zh-CN" altLang="en-US" sz="2600" dirty="0">
                <a:solidFill>
                  <a:prstClr val="black"/>
                </a:solidFill>
                <a:latin typeface="微软雅黑" panose="020B0503020204020204" pitchFamily="34" charset="-122"/>
                <a:ea typeface="微软雅黑" panose="020B0503020204020204" pitchFamily="34" charset="-122"/>
              </a:rPr>
              <a:t>位，即</a:t>
            </a:r>
            <a:r>
              <a:rPr lang="en-US" altLang="zh-CN" sz="2600" dirty="0">
                <a:solidFill>
                  <a:prstClr val="black"/>
                </a:solidFill>
                <a:latin typeface="微软雅黑" panose="020B0503020204020204" pitchFamily="34" charset="-122"/>
                <a:ea typeface="微软雅黑" panose="020B0503020204020204" pitchFamily="34" charset="-122"/>
              </a:rPr>
              <a:t>EISA</a:t>
            </a:r>
            <a:r>
              <a:rPr lang="zh-CN" altLang="en-US" sz="2600" dirty="0">
                <a:solidFill>
                  <a:prstClr val="black"/>
                </a:solidFill>
                <a:latin typeface="微软雅黑" panose="020B0503020204020204" pitchFamily="34" charset="-122"/>
                <a:ea typeface="微软雅黑" panose="020B0503020204020204" pitchFamily="34" charset="-122"/>
              </a:rPr>
              <a:t>，支持多个总线主控器和突发传送，随后被</a:t>
            </a:r>
            <a:r>
              <a:rPr lang="en-US" altLang="zh-CN" sz="2600" dirty="0">
                <a:solidFill>
                  <a:prstClr val="black"/>
                </a:solidFill>
                <a:latin typeface="微软雅黑" panose="020B0503020204020204" pitchFamily="34" charset="-122"/>
                <a:ea typeface="微软雅黑" panose="020B0503020204020204" pitchFamily="34" charset="-122"/>
              </a:rPr>
              <a:t>PCI</a:t>
            </a:r>
            <a:r>
              <a:rPr lang="zh-CN" altLang="en-US" sz="2600" dirty="0">
                <a:solidFill>
                  <a:prstClr val="black"/>
                </a:solidFill>
                <a:latin typeface="微软雅黑" panose="020B0503020204020204" pitchFamily="34" charset="-122"/>
                <a:ea typeface="微软雅黑" panose="020B0503020204020204" pitchFamily="34" charset="-122"/>
              </a:rPr>
              <a:t>取代。</a:t>
            </a:r>
            <a:endParaRPr lang="en-US" altLang="zh-CN" sz="2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46799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3452734" y="25426"/>
            <a:ext cx="5286530"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系统总线标准</a:t>
            </a:r>
          </a:p>
        </p:txBody>
      </p:sp>
      <p:graphicFrame>
        <p:nvGraphicFramePr>
          <p:cNvPr id="2" name="表格 2">
            <a:extLst>
              <a:ext uri="{FF2B5EF4-FFF2-40B4-BE49-F238E27FC236}">
                <a16:creationId xmlns:a16="http://schemas.microsoft.com/office/drawing/2014/main" id="{098C9793-979C-4446-B1F6-68415090A334}"/>
              </a:ext>
            </a:extLst>
          </p:cNvPr>
          <p:cNvGraphicFramePr>
            <a:graphicFrameLocks noGrp="1"/>
          </p:cNvGraphicFramePr>
          <p:nvPr>
            <p:extLst>
              <p:ext uri="{D42A27DB-BD31-4B8C-83A1-F6EECF244321}">
                <p14:modId xmlns:p14="http://schemas.microsoft.com/office/powerpoint/2010/main" val="804912567"/>
              </p:ext>
            </p:extLst>
          </p:nvPr>
        </p:nvGraphicFramePr>
        <p:xfrm>
          <a:off x="230604" y="610201"/>
          <a:ext cx="11730792" cy="1584960"/>
        </p:xfrm>
        <a:graphic>
          <a:graphicData uri="http://schemas.openxmlformats.org/drawingml/2006/table">
            <a:tbl>
              <a:tblPr firstRow="1" bandRow="1">
                <a:tableStyleId>{5C22544A-7EE6-4342-B048-85BDC9FD1C3A}</a:tableStyleId>
              </a:tblPr>
              <a:tblGrid>
                <a:gridCol w="1085858">
                  <a:extLst>
                    <a:ext uri="{9D8B030D-6E8A-4147-A177-3AD203B41FA5}">
                      <a16:colId xmlns:a16="http://schemas.microsoft.com/office/drawing/2014/main" val="4294689948"/>
                    </a:ext>
                  </a:extLst>
                </a:gridCol>
                <a:gridCol w="3893212">
                  <a:extLst>
                    <a:ext uri="{9D8B030D-6E8A-4147-A177-3AD203B41FA5}">
                      <a16:colId xmlns:a16="http://schemas.microsoft.com/office/drawing/2014/main" val="4046173157"/>
                    </a:ext>
                  </a:extLst>
                </a:gridCol>
                <a:gridCol w="1835162">
                  <a:extLst>
                    <a:ext uri="{9D8B030D-6E8A-4147-A177-3AD203B41FA5}">
                      <a16:colId xmlns:a16="http://schemas.microsoft.com/office/drawing/2014/main" val="1917398064"/>
                    </a:ext>
                  </a:extLst>
                </a:gridCol>
                <a:gridCol w="1555855">
                  <a:extLst>
                    <a:ext uri="{9D8B030D-6E8A-4147-A177-3AD203B41FA5}">
                      <a16:colId xmlns:a16="http://schemas.microsoft.com/office/drawing/2014/main" val="1215033089"/>
                    </a:ext>
                  </a:extLst>
                </a:gridCol>
                <a:gridCol w="1555855">
                  <a:extLst>
                    <a:ext uri="{9D8B030D-6E8A-4147-A177-3AD203B41FA5}">
                      <a16:colId xmlns:a16="http://schemas.microsoft.com/office/drawing/2014/main" val="1703886740"/>
                    </a:ext>
                  </a:extLst>
                </a:gridCol>
                <a:gridCol w="1804850">
                  <a:extLst>
                    <a:ext uri="{9D8B030D-6E8A-4147-A177-3AD203B41FA5}">
                      <a16:colId xmlns:a16="http://schemas.microsoft.com/office/drawing/2014/main" val="1612982864"/>
                    </a:ext>
                  </a:extLst>
                </a:gridCol>
              </a:tblGrid>
              <a:tr h="667463">
                <a:tc>
                  <a:txBody>
                    <a:bodyPr/>
                    <a:lstStyle/>
                    <a:p>
                      <a:pPr algn="ctr"/>
                      <a:r>
                        <a:rPr lang="zh-CN" altLang="en-US" sz="2400" dirty="0">
                          <a:latin typeface="微软雅黑" panose="020B0503020204020204" pitchFamily="34" charset="-122"/>
                          <a:ea typeface="微软雅黑" panose="020B0503020204020204" pitchFamily="34" charset="-122"/>
                        </a:rPr>
                        <a:t>总线标准</a:t>
                      </a:r>
                    </a:p>
                  </a:txBody>
                  <a:tcPr anchor="ctr"/>
                </a:tc>
                <a:tc>
                  <a:txBody>
                    <a:bodyPr/>
                    <a:lstStyle/>
                    <a:p>
                      <a:pPr algn="ctr"/>
                      <a:r>
                        <a:rPr lang="zh-CN" altLang="en-US" sz="2400" dirty="0">
                          <a:latin typeface="微软雅黑" panose="020B0503020204020204" pitchFamily="34" charset="-122"/>
                          <a:ea typeface="微软雅黑" panose="020B0503020204020204" pitchFamily="34" charset="-122"/>
                        </a:rPr>
                        <a:t>全称</a:t>
                      </a:r>
                    </a:p>
                  </a:txBody>
                  <a:tcPr anchor="ctr"/>
                </a:tc>
                <a:tc>
                  <a:txBody>
                    <a:bodyPr/>
                    <a:lstStyle/>
                    <a:p>
                      <a:pPr algn="ctr"/>
                      <a:r>
                        <a:rPr lang="zh-CN" altLang="en-US" sz="2400" dirty="0">
                          <a:latin typeface="微软雅黑" panose="020B0503020204020204" pitchFamily="34" charset="-122"/>
                          <a:ea typeface="微软雅黑" panose="020B0503020204020204" pitchFamily="34" charset="-122"/>
                        </a:rPr>
                        <a:t>工作频率</a:t>
                      </a:r>
                    </a:p>
                  </a:txBody>
                  <a:tcPr anchor="ctr"/>
                </a:tc>
                <a:tc>
                  <a:txBody>
                    <a:bodyPr/>
                    <a:lstStyle/>
                    <a:p>
                      <a:pPr algn="ctr"/>
                      <a:r>
                        <a:rPr lang="zh-CN" altLang="en-US" sz="2400" dirty="0">
                          <a:latin typeface="微软雅黑" panose="020B0503020204020204" pitchFamily="34" charset="-122"/>
                          <a:ea typeface="微软雅黑" panose="020B0503020204020204" pitchFamily="34" charset="-122"/>
                        </a:rPr>
                        <a:t>数据线</a:t>
                      </a:r>
                    </a:p>
                  </a:txBody>
                  <a:tcPr anchor="ctr"/>
                </a:tc>
                <a:tc>
                  <a:txBody>
                    <a:bodyPr/>
                    <a:lstStyle/>
                    <a:p>
                      <a:pPr algn="ctr"/>
                      <a:r>
                        <a:rPr lang="zh-CN" altLang="en-US" sz="2400" dirty="0">
                          <a:latin typeface="微软雅黑" panose="020B0503020204020204" pitchFamily="34" charset="-122"/>
                          <a:ea typeface="微软雅黑" panose="020B0503020204020204" pitchFamily="34" charset="-122"/>
                        </a:rPr>
                        <a:t>速度</a:t>
                      </a:r>
                    </a:p>
                  </a:txBody>
                  <a:tcPr anchor="ctr"/>
                </a:tc>
                <a:tc>
                  <a:txBody>
                    <a:bodyPr/>
                    <a:lstStyle/>
                    <a:p>
                      <a:pPr algn="ctr"/>
                      <a:r>
                        <a:rPr lang="zh-CN" altLang="en-US" sz="2400" dirty="0">
                          <a:latin typeface="微软雅黑" panose="020B0503020204020204" pitchFamily="34" charset="-122"/>
                          <a:ea typeface="微软雅黑" panose="020B0503020204020204" pitchFamily="34" charset="-122"/>
                        </a:rPr>
                        <a:t>特点</a:t>
                      </a:r>
                    </a:p>
                  </a:txBody>
                  <a:tcPr anchor="ctr"/>
                </a:tc>
                <a:extLst>
                  <a:ext uri="{0D108BD9-81ED-4DB2-BD59-A6C34878D82A}">
                    <a16:rowId xmlns:a16="http://schemas.microsoft.com/office/drawing/2014/main" val="3653780572"/>
                  </a:ext>
                </a:extLst>
              </a:tr>
              <a:tr h="667463">
                <a:tc>
                  <a:txBody>
                    <a:bodyPr/>
                    <a:lstStyle/>
                    <a:p>
                      <a:pPr algn="ctr"/>
                      <a:r>
                        <a:rPr lang="en-US" altLang="zh-CN" sz="2400" dirty="0">
                          <a:latin typeface="微软雅黑" panose="020B0503020204020204" pitchFamily="34" charset="-122"/>
                          <a:ea typeface="微软雅黑" panose="020B0503020204020204" pitchFamily="34" charset="-122"/>
                        </a:rPr>
                        <a:t>PCI</a:t>
                      </a:r>
                      <a:endParaRPr lang="zh-CN" altLang="en-US" sz="24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200" dirty="0">
                          <a:latin typeface="微软雅黑" panose="020B0503020204020204" pitchFamily="34" charset="-122"/>
                          <a:ea typeface="微软雅黑" panose="020B0503020204020204" pitchFamily="34" charset="-122"/>
                        </a:rPr>
                        <a:t>Peripheral Component Interconnect</a:t>
                      </a:r>
                      <a:endParaRPr lang="zh-CN" altLang="en-US" sz="2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400" dirty="0">
                          <a:latin typeface="微软雅黑" panose="020B0503020204020204" pitchFamily="34" charset="-122"/>
                          <a:ea typeface="微软雅黑" panose="020B0503020204020204" pitchFamily="34" charset="-122"/>
                        </a:rPr>
                        <a:t>33/66MHz</a:t>
                      </a:r>
                      <a:endParaRPr lang="zh-CN" altLang="en-US" sz="24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400" dirty="0">
                          <a:latin typeface="微软雅黑" panose="020B0503020204020204" pitchFamily="34" charset="-122"/>
                          <a:ea typeface="微软雅黑" panose="020B0503020204020204" pitchFamily="34" charset="-122"/>
                        </a:rPr>
                        <a:t>32/64</a:t>
                      </a:r>
                      <a:endParaRPr lang="zh-CN" altLang="en-US" sz="24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400" dirty="0">
                          <a:latin typeface="微软雅黑" panose="020B0503020204020204" pitchFamily="34" charset="-122"/>
                          <a:ea typeface="微软雅黑" panose="020B0503020204020204" pitchFamily="34" charset="-122"/>
                        </a:rPr>
                        <a:t>528MB/s</a:t>
                      </a:r>
                      <a:endParaRPr lang="zh-CN" altLang="en-US" sz="24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400" dirty="0">
                          <a:latin typeface="微软雅黑" panose="020B0503020204020204" pitchFamily="34" charset="-122"/>
                          <a:ea typeface="微软雅黑" panose="020B0503020204020204" pitchFamily="34" charset="-122"/>
                        </a:rPr>
                        <a:t>局部总线</a:t>
                      </a:r>
                    </a:p>
                  </a:txBody>
                  <a:tcPr anchor="ctr"/>
                </a:tc>
                <a:extLst>
                  <a:ext uri="{0D108BD9-81ED-4DB2-BD59-A6C34878D82A}">
                    <a16:rowId xmlns:a16="http://schemas.microsoft.com/office/drawing/2014/main" val="3681518728"/>
                  </a:ext>
                </a:extLst>
              </a:tr>
            </a:tbl>
          </a:graphicData>
        </a:graphic>
      </p:graphicFrame>
      <p:sp>
        <p:nvSpPr>
          <p:cNvPr id="4" name="文本框 3">
            <a:extLst>
              <a:ext uri="{FF2B5EF4-FFF2-40B4-BE49-F238E27FC236}">
                <a16:creationId xmlns:a16="http://schemas.microsoft.com/office/drawing/2014/main" id="{F3E2402B-17E6-48C3-825A-F6875780CCC0}"/>
              </a:ext>
            </a:extLst>
          </p:cNvPr>
          <p:cNvSpPr txBox="1"/>
          <p:nvPr/>
        </p:nvSpPr>
        <p:spPr>
          <a:xfrm>
            <a:off x="230603" y="2317624"/>
            <a:ext cx="11730792" cy="4222759"/>
          </a:xfrm>
          <a:prstGeom prst="rect">
            <a:avLst/>
          </a:prstGeom>
          <a:noFill/>
        </p:spPr>
        <p:txBody>
          <a:bodyPr wrap="square">
            <a:spAutoFit/>
          </a:bodyPr>
          <a:lstStyle/>
          <a:p>
            <a:pPr>
              <a:lnSpc>
                <a:spcPct val="150000"/>
              </a:lnSpc>
            </a:pPr>
            <a:r>
              <a:rPr lang="en-US" altLang="zh-CN" sz="2600" dirty="0">
                <a:solidFill>
                  <a:prstClr val="black"/>
                </a:solidFill>
                <a:latin typeface="微软雅黑" panose="020B0503020204020204" pitchFamily="34" charset="-122"/>
                <a:ea typeface="微软雅黑" panose="020B0503020204020204" pitchFamily="34" charset="-122"/>
              </a:rPr>
              <a:t>1992</a:t>
            </a:r>
            <a:r>
              <a:rPr lang="zh-CN" altLang="en-US" sz="2600" dirty="0">
                <a:solidFill>
                  <a:prstClr val="black"/>
                </a:solidFill>
                <a:latin typeface="微软雅黑" panose="020B0503020204020204" pitchFamily="34" charset="-122"/>
                <a:ea typeface="微软雅黑" panose="020B0503020204020204" pitchFamily="34" charset="-122"/>
              </a:rPr>
              <a:t>年</a:t>
            </a:r>
            <a:r>
              <a:rPr lang="en-US" altLang="zh-CN" sz="2600" dirty="0">
                <a:solidFill>
                  <a:prstClr val="black"/>
                </a:solidFill>
                <a:latin typeface="微软雅黑" panose="020B0503020204020204" pitchFamily="34" charset="-122"/>
                <a:ea typeface="微软雅黑" panose="020B0503020204020204" pitchFamily="34" charset="-122"/>
              </a:rPr>
              <a:t>Intel</a:t>
            </a:r>
            <a:r>
              <a:rPr lang="zh-CN" altLang="en-US" sz="2600" dirty="0">
                <a:solidFill>
                  <a:prstClr val="black"/>
                </a:solidFill>
                <a:latin typeface="微软雅黑" panose="020B0503020204020204" pitchFamily="34" charset="-122"/>
                <a:ea typeface="微软雅黑" panose="020B0503020204020204" pitchFamily="34" charset="-122"/>
              </a:rPr>
              <a:t>在发布</a:t>
            </a:r>
            <a:r>
              <a:rPr lang="en-US" altLang="zh-CN" sz="2600" dirty="0">
                <a:solidFill>
                  <a:prstClr val="black"/>
                </a:solidFill>
                <a:latin typeface="微软雅黑" panose="020B0503020204020204" pitchFamily="34" charset="-122"/>
                <a:ea typeface="微软雅黑" panose="020B0503020204020204" pitchFamily="34" charset="-122"/>
              </a:rPr>
              <a:t>486</a:t>
            </a:r>
            <a:r>
              <a:rPr lang="zh-CN" altLang="en-US" sz="2600" dirty="0">
                <a:solidFill>
                  <a:prstClr val="black"/>
                </a:solidFill>
                <a:latin typeface="微软雅黑" panose="020B0503020204020204" pitchFamily="34" charset="-122"/>
                <a:ea typeface="微软雅黑" panose="020B0503020204020204" pitchFamily="34" charset="-122"/>
              </a:rPr>
              <a:t>处理器时，同时提出了</a:t>
            </a:r>
            <a:r>
              <a:rPr lang="en-US" altLang="zh-CN" sz="2600" dirty="0">
                <a:solidFill>
                  <a:prstClr val="black"/>
                </a:solidFill>
                <a:latin typeface="微软雅黑" panose="020B0503020204020204" pitchFamily="34" charset="-122"/>
                <a:ea typeface="微软雅黑" panose="020B0503020204020204" pitchFamily="34" charset="-122"/>
              </a:rPr>
              <a:t>32</a:t>
            </a:r>
            <a:r>
              <a:rPr lang="zh-CN" altLang="en-US" sz="2600" dirty="0">
                <a:solidFill>
                  <a:prstClr val="black"/>
                </a:solidFill>
                <a:latin typeface="微软雅黑" panose="020B0503020204020204" pitchFamily="34" charset="-122"/>
                <a:ea typeface="微软雅黑" panose="020B0503020204020204" pitchFamily="34" charset="-122"/>
              </a:rPr>
              <a:t>位的</a:t>
            </a:r>
            <a:r>
              <a:rPr lang="en-US" altLang="zh-CN" sz="2600" dirty="0">
                <a:solidFill>
                  <a:prstClr val="black"/>
                </a:solidFill>
                <a:latin typeface="微软雅黑" panose="020B0503020204020204" pitchFamily="34" charset="-122"/>
                <a:ea typeface="微软雅黑" panose="020B0503020204020204" pitchFamily="34" charset="-122"/>
              </a:rPr>
              <a:t>PCI（</a:t>
            </a:r>
            <a:r>
              <a:rPr lang="zh-CN" altLang="en-US" sz="2600" dirty="0">
                <a:solidFill>
                  <a:prstClr val="black"/>
                </a:solidFill>
                <a:latin typeface="微软雅黑" panose="020B0503020204020204" pitchFamily="34" charset="-122"/>
                <a:ea typeface="微软雅黑" panose="020B0503020204020204" pitchFamily="34" charset="-122"/>
              </a:rPr>
              <a:t>外围组件互连</a:t>
            </a:r>
            <a:r>
              <a:rPr lang="en-US" altLang="zh-CN" sz="2600" dirty="0">
                <a:solidFill>
                  <a:prstClr val="black"/>
                </a:solidFill>
                <a:latin typeface="微软雅黑" panose="020B0503020204020204" pitchFamily="34" charset="-122"/>
                <a:ea typeface="微软雅黑" panose="020B0503020204020204" pitchFamily="34" charset="-122"/>
              </a:rPr>
              <a:t>）</a:t>
            </a:r>
            <a:r>
              <a:rPr lang="zh-CN" altLang="en-US" sz="2600" dirty="0">
                <a:solidFill>
                  <a:prstClr val="black"/>
                </a:solidFill>
                <a:latin typeface="微软雅黑" panose="020B0503020204020204" pitchFamily="34" charset="-122"/>
                <a:ea typeface="微软雅黑" panose="020B0503020204020204" pitchFamily="34" charset="-122"/>
              </a:rPr>
              <a:t>总线</a:t>
            </a:r>
            <a:endParaRPr lang="en-US" altLang="zh-CN" sz="2600" dirty="0">
              <a:solidFill>
                <a:prstClr val="black"/>
              </a:solidFill>
              <a:latin typeface="微软雅黑" panose="020B0503020204020204" pitchFamily="34" charset="-122"/>
              <a:ea typeface="微软雅黑" panose="020B0503020204020204" pitchFamily="34" charset="-122"/>
            </a:endParaRPr>
          </a:p>
          <a:p>
            <a:pPr marL="514350" indent="-514350">
              <a:lnSpc>
                <a:spcPct val="150000"/>
              </a:lnSpc>
              <a:buFont typeface="+mj-lt"/>
              <a:buAutoNum type="arabicPeriod"/>
            </a:pPr>
            <a:r>
              <a:rPr lang="zh-CN" altLang="en-US" sz="2600" dirty="0">
                <a:solidFill>
                  <a:prstClr val="black"/>
                </a:solidFill>
                <a:latin typeface="微软雅黑" panose="020B0503020204020204" pitchFamily="34" charset="-122"/>
                <a:ea typeface="微软雅黑" panose="020B0503020204020204" pitchFamily="34" charset="-122"/>
              </a:rPr>
              <a:t>高性能：不依附于某个具体的处理器，支持突发传送</a:t>
            </a:r>
            <a:endParaRPr lang="en-US" altLang="zh-CN" sz="2600" dirty="0">
              <a:solidFill>
                <a:prstClr val="black"/>
              </a:solidFill>
              <a:latin typeface="微软雅黑" panose="020B0503020204020204" pitchFamily="34" charset="-122"/>
              <a:ea typeface="微软雅黑" panose="020B0503020204020204" pitchFamily="34" charset="-122"/>
            </a:endParaRPr>
          </a:p>
          <a:p>
            <a:pPr marL="514350" indent="-514350">
              <a:lnSpc>
                <a:spcPct val="150000"/>
              </a:lnSpc>
              <a:buFont typeface="+mj-lt"/>
              <a:buAutoNum type="arabicPeriod"/>
            </a:pPr>
            <a:r>
              <a:rPr lang="zh-CN" altLang="en-US" sz="2600" dirty="0">
                <a:solidFill>
                  <a:prstClr val="black"/>
                </a:solidFill>
                <a:latin typeface="微软雅黑" panose="020B0503020204020204" pitchFamily="34" charset="-122"/>
                <a:ea typeface="微软雅黑" panose="020B0503020204020204" pitchFamily="34" charset="-122"/>
              </a:rPr>
              <a:t>良好的兼容性</a:t>
            </a:r>
            <a:endParaRPr lang="en-US" altLang="zh-CN" sz="2600" dirty="0">
              <a:solidFill>
                <a:prstClr val="black"/>
              </a:solidFill>
              <a:latin typeface="微软雅黑" panose="020B0503020204020204" pitchFamily="34" charset="-122"/>
              <a:ea typeface="微软雅黑" panose="020B0503020204020204" pitchFamily="34" charset="-122"/>
            </a:endParaRPr>
          </a:p>
          <a:p>
            <a:pPr marL="514350" indent="-514350">
              <a:lnSpc>
                <a:spcPct val="150000"/>
              </a:lnSpc>
              <a:buFont typeface="+mj-lt"/>
              <a:buAutoNum type="arabicPeriod"/>
            </a:pPr>
            <a:r>
              <a:rPr lang="zh-CN" altLang="en-US" sz="2600" dirty="0">
                <a:solidFill>
                  <a:prstClr val="black"/>
                </a:solidFill>
                <a:latin typeface="微软雅黑" panose="020B0503020204020204" pitchFamily="34" charset="-122"/>
                <a:ea typeface="微软雅黑" panose="020B0503020204020204" pitchFamily="34" charset="-122"/>
              </a:rPr>
              <a:t>支持即插即用</a:t>
            </a:r>
            <a:endParaRPr lang="en-US" altLang="zh-CN" sz="2600" dirty="0">
              <a:solidFill>
                <a:prstClr val="black"/>
              </a:solidFill>
              <a:latin typeface="微软雅黑" panose="020B0503020204020204" pitchFamily="34" charset="-122"/>
              <a:ea typeface="微软雅黑" panose="020B0503020204020204" pitchFamily="34" charset="-122"/>
            </a:endParaRPr>
          </a:p>
          <a:p>
            <a:pPr marL="514350" indent="-514350">
              <a:lnSpc>
                <a:spcPct val="150000"/>
              </a:lnSpc>
              <a:buFont typeface="+mj-lt"/>
              <a:buAutoNum type="arabicPeriod"/>
            </a:pPr>
            <a:r>
              <a:rPr lang="zh-CN" altLang="en-US" sz="2600" dirty="0">
                <a:solidFill>
                  <a:prstClr val="black"/>
                </a:solidFill>
                <a:latin typeface="微软雅黑" panose="020B0503020204020204" pitchFamily="34" charset="-122"/>
                <a:ea typeface="微软雅黑" panose="020B0503020204020204" pitchFamily="34" charset="-122"/>
              </a:rPr>
              <a:t>支持多主设备</a:t>
            </a:r>
            <a:endParaRPr lang="en-US" altLang="zh-CN" sz="2600" dirty="0">
              <a:solidFill>
                <a:prstClr val="black"/>
              </a:solidFill>
              <a:latin typeface="微软雅黑" panose="020B0503020204020204" pitchFamily="34" charset="-122"/>
              <a:ea typeface="微软雅黑" panose="020B0503020204020204" pitchFamily="34" charset="-122"/>
            </a:endParaRPr>
          </a:p>
          <a:p>
            <a:pPr marL="514350" indent="-514350">
              <a:lnSpc>
                <a:spcPct val="150000"/>
              </a:lnSpc>
              <a:buFont typeface="+mj-lt"/>
              <a:buAutoNum type="arabicPeriod"/>
            </a:pPr>
            <a:r>
              <a:rPr lang="zh-CN" altLang="en-US" sz="2600" dirty="0">
                <a:solidFill>
                  <a:prstClr val="black"/>
                </a:solidFill>
                <a:latin typeface="微软雅黑" panose="020B0503020204020204" pitchFamily="34" charset="-122"/>
                <a:ea typeface="微软雅黑" panose="020B0503020204020204" pitchFamily="34" charset="-122"/>
              </a:rPr>
              <a:t>可扩充性好，可采用多层结构提高驱动能力</a:t>
            </a:r>
            <a:endParaRPr lang="en-US" altLang="zh-CN" sz="2600" dirty="0">
              <a:solidFill>
                <a:prstClr val="black"/>
              </a:solidFill>
              <a:latin typeface="微软雅黑" panose="020B0503020204020204" pitchFamily="34" charset="-122"/>
              <a:ea typeface="微软雅黑" panose="020B0503020204020204" pitchFamily="34" charset="-122"/>
            </a:endParaRPr>
          </a:p>
          <a:p>
            <a:pPr marL="514350" indent="-514350">
              <a:lnSpc>
                <a:spcPct val="150000"/>
              </a:lnSpc>
              <a:buFont typeface="+mj-lt"/>
              <a:buAutoNum type="arabicPeriod"/>
            </a:pPr>
            <a:r>
              <a:rPr lang="zh-CN" altLang="en-US" sz="2600" dirty="0">
                <a:solidFill>
                  <a:prstClr val="black"/>
                </a:solidFill>
                <a:latin typeface="微软雅黑" panose="020B0503020204020204" pitchFamily="34" charset="-122"/>
                <a:ea typeface="微软雅黑" panose="020B0503020204020204" pitchFamily="34" charset="-122"/>
              </a:rPr>
              <a:t>采用多路复用技术，减少了总线引脚个数</a:t>
            </a:r>
            <a:endParaRPr lang="en-US" altLang="zh-CN" sz="2600" dirty="0">
              <a:solidFill>
                <a:prstClr val="black"/>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480D7FCE-0110-421A-B6C7-92FF19F0BAD0}"/>
              </a:ext>
            </a:extLst>
          </p:cNvPr>
          <p:cNvPicPr>
            <a:picLocks noChangeAspect="1"/>
          </p:cNvPicPr>
          <p:nvPr/>
        </p:nvPicPr>
        <p:blipFill>
          <a:blip r:embed="rId3"/>
          <a:stretch>
            <a:fillRect/>
          </a:stretch>
        </p:blipFill>
        <p:spPr>
          <a:xfrm>
            <a:off x="7420976" y="3547670"/>
            <a:ext cx="4672765" cy="3115176"/>
          </a:xfrm>
          <a:prstGeom prst="rect">
            <a:avLst/>
          </a:prstGeom>
        </p:spPr>
      </p:pic>
    </p:spTree>
    <p:extLst>
      <p:ext uri="{BB962C8B-B14F-4D97-AF65-F5344CB8AC3E}">
        <p14:creationId xmlns:p14="http://schemas.microsoft.com/office/powerpoint/2010/main" val="319001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3452734" y="25426"/>
            <a:ext cx="5286530"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总线标准</a:t>
            </a:r>
          </a:p>
        </p:txBody>
      </p:sp>
      <p:graphicFrame>
        <p:nvGraphicFramePr>
          <p:cNvPr id="2" name="表格 2">
            <a:extLst>
              <a:ext uri="{FF2B5EF4-FFF2-40B4-BE49-F238E27FC236}">
                <a16:creationId xmlns:a16="http://schemas.microsoft.com/office/drawing/2014/main" id="{098C9793-979C-4446-B1F6-68415090A334}"/>
              </a:ext>
            </a:extLst>
          </p:cNvPr>
          <p:cNvGraphicFramePr>
            <a:graphicFrameLocks noGrp="1"/>
          </p:cNvGraphicFramePr>
          <p:nvPr>
            <p:extLst>
              <p:ext uri="{D42A27DB-BD31-4B8C-83A1-F6EECF244321}">
                <p14:modId xmlns:p14="http://schemas.microsoft.com/office/powerpoint/2010/main" val="2542189770"/>
              </p:ext>
            </p:extLst>
          </p:nvPr>
        </p:nvGraphicFramePr>
        <p:xfrm>
          <a:off x="230604" y="610201"/>
          <a:ext cx="11730789" cy="1490423"/>
        </p:xfrm>
        <a:graphic>
          <a:graphicData uri="http://schemas.openxmlformats.org/drawingml/2006/table">
            <a:tbl>
              <a:tblPr firstRow="1" bandRow="1">
                <a:tableStyleId>{5C22544A-7EE6-4342-B048-85BDC9FD1C3A}</a:tableStyleId>
              </a:tblPr>
              <a:tblGrid>
                <a:gridCol w="1477880">
                  <a:extLst>
                    <a:ext uri="{9D8B030D-6E8A-4147-A177-3AD203B41FA5}">
                      <a16:colId xmlns:a16="http://schemas.microsoft.com/office/drawing/2014/main" val="4294689948"/>
                    </a:ext>
                  </a:extLst>
                </a:gridCol>
                <a:gridCol w="5678905">
                  <a:extLst>
                    <a:ext uri="{9D8B030D-6E8A-4147-A177-3AD203B41FA5}">
                      <a16:colId xmlns:a16="http://schemas.microsoft.com/office/drawing/2014/main" val="4046173157"/>
                    </a:ext>
                  </a:extLst>
                </a:gridCol>
                <a:gridCol w="2117558">
                  <a:extLst>
                    <a:ext uri="{9D8B030D-6E8A-4147-A177-3AD203B41FA5}">
                      <a16:colId xmlns:a16="http://schemas.microsoft.com/office/drawing/2014/main" val="1917398064"/>
                    </a:ext>
                  </a:extLst>
                </a:gridCol>
                <a:gridCol w="2456446">
                  <a:extLst>
                    <a:ext uri="{9D8B030D-6E8A-4147-A177-3AD203B41FA5}">
                      <a16:colId xmlns:a16="http://schemas.microsoft.com/office/drawing/2014/main" val="1612982864"/>
                    </a:ext>
                  </a:extLst>
                </a:gridCol>
              </a:tblGrid>
              <a:tr h="667463">
                <a:tc>
                  <a:txBody>
                    <a:bodyPr/>
                    <a:lstStyle/>
                    <a:p>
                      <a:pPr algn="ctr"/>
                      <a:r>
                        <a:rPr lang="zh-CN" altLang="en-US" sz="2400" dirty="0">
                          <a:latin typeface="微软雅黑" panose="020B0503020204020204" pitchFamily="34" charset="-122"/>
                          <a:ea typeface="微软雅黑" panose="020B0503020204020204" pitchFamily="34" charset="-122"/>
                        </a:rPr>
                        <a:t>总线标准</a:t>
                      </a:r>
                    </a:p>
                  </a:txBody>
                  <a:tcPr anchor="ctr"/>
                </a:tc>
                <a:tc>
                  <a:txBody>
                    <a:bodyPr/>
                    <a:lstStyle/>
                    <a:p>
                      <a:pPr algn="ctr"/>
                      <a:r>
                        <a:rPr lang="zh-CN" altLang="en-US" sz="2400" dirty="0">
                          <a:latin typeface="微软雅黑" panose="020B0503020204020204" pitchFamily="34" charset="-122"/>
                          <a:ea typeface="微软雅黑" panose="020B0503020204020204" pitchFamily="34" charset="-122"/>
                        </a:rPr>
                        <a:t>全称</a:t>
                      </a:r>
                    </a:p>
                  </a:txBody>
                  <a:tcPr anchor="ctr"/>
                </a:tc>
                <a:tc>
                  <a:txBody>
                    <a:bodyPr/>
                    <a:lstStyle/>
                    <a:p>
                      <a:pPr algn="ctr"/>
                      <a:r>
                        <a:rPr lang="zh-CN" altLang="en-US" sz="2400" dirty="0">
                          <a:latin typeface="微软雅黑" panose="020B0503020204020204" pitchFamily="34" charset="-122"/>
                          <a:ea typeface="微软雅黑" panose="020B0503020204020204" pitchFamily="34" charset="-122"/>
                        </a:rPr>
                        <a:t>典型速度</a:t>
                      </a:r>
                    </a:p>
                  </a:txBody>
                  <a:tcPr anchor="ctr"/>
                </a:tc>
                <a:tc>
                  <a:txBody>
                    <a:bodyPr/>
                    <a:lstStyle/>
                    <a:p>
                      <a:pPr algn="ctr"/>
                      <a:r>
                        <a:rPr lang="zh-CN" altLang="en-US" sz="2400" dirty="0">
                          <a:latin typeface="微软雅黑" panose="020B0503020204020204" pitchFamily="34" charset="-122"/>
                          <a:ea typeface="微软雅黑" panose="020B0503020204020204" pitchFamily="34" charset="-122"/>
                        </a:rPr>
                        <a:t>特点</a:t>
                      </a:r>
                    </a:p>
                  </a:txBody>
                  <a:tcPr anchor="ctr"/>
                </a:tc>
                <a:extLst>
                  <a:ext uri="{0D108BD9-81ED-4DB2-BD59-A6C34878D82A}">
                    <a16:rowId xmlns:a16="http://schemas.microsoft.com/office/drawing/2014/main" val="3653780572"/>
                  </a:ext>
                </a:extLst>
              </a:tr>
              <a:tr h="667463">
                <a:tc>
                  <a:txBody>
                    <a:bodyPr/>
                    <a:lstStyle/>
                    <a:p>
                      <a:pPr algn="ctr"/>
                      <a:r>
                        <a:rPr lang="en-US" altLang="zh-CN" sz="2400" dirty="0">
                          <a:latin typeface="微软雅黑" panose="020B0503020204020204" pitchFamily="34" charset="-122"/>
                          <a:ea typeface="微软雅黑" panose="020B0503020204020204" pitchFamily="34" charset="-122"/>
                        </a:rPr>
                        <a:t>AGP</a:t>
                      </a:r>
                      <a:endParaRPr lang="zh-CN" altLang="en-US" sz="24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200" dirty="0">
                          <a:latin typeface="微软雅黑" panose="020B0503020204020204" pitchFamily="34" charset="-122"/>
                          <a:ea typeface="微软雅黑" panose="020B0503020204020204" pitchFamily="34" charset="-122"/>
                        </a:rPr>
                        <a:t>Accelerated Graphics Port</a:t>
                      </a:r>
                      <a:endParaRPr lang="zh-CN" altLang="en-US" sz="2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400" dirty="0">
                          <a:latin typeface="微软雅黑" panose="020B0503020204020204" pitchFamily="34" charset="-122"/>
                          <a:ea typeface="微软雅黑" panose="020B0503020204020204" pitchFamily="34" charset="-122"/>
                        </a:rPr>
                        <a:t>X1:266MB/s</a:t>
                      </a:r>
                    </a:p>
                    <a:p>
                      <a:pPr algn="ctr"/>
                      <a:r>
                        <a:rPr lang="en-US" altLang="zh-CN" sz="2400" dirty="0">
                          <a:latin typeface="微软雅黑" panose="020B0503020204020204" pitchFamily="34" charset="-122"/>
                          <a:ea typeface="微软雅黑" panose="020B0503020204020204" pitchFamily="34" charset="-122"/>
                        </a:rPr>
                        <a:t>X8:2.1GB/s</a:t>
                      </a:r>
                    </a:p>
                  </a:txBody>
                  <a:tcPr anchor="ctr"/>
                </a:tc>
                <a:tc>
                  <a:txBody>
                    <a:bodyPr/>
                    <a:lstStyle/>
                    <a:p>
                      <a:pPr algn="ctr"/>
                      <a:r>
                        <a:rPr lang="zh-CN" altLang="en-US" sz="2400" dirty="0">
                          <a:latin typeface="微软雅黑" panose="020B0503020204020204" pitchFamily="34" charset="-122"/>
                          <a:ea typeface="微软雅黑" panose="020B0503020204020204" pitchFamily="34" charset="-122"/>
                        </a:rPr>
                        <a:t>局部总线</a:t>
                      </a:r>
                    </a:p>
                  </a:txBody>
                  <a:tcPr anchor="ctr"/>
                </a:tc>
                <a:extLst>
                  <a:ext uri="{0D108BD9-81ED-4DB2-BD59-A6C34878D82A}">
                    <a16:rowId xmlns:a16="http://schemas.microsoft.com/office/drawing/2014/main" val="3891711972"/>
                  </a:ext>
                </a:extLst>
              </a:tr>
            </a:tbl>
          </a:graphicData>
        </a:graphic>
      </p:graphicFrame>
      <p:sp>
        <p:nvSpPr>
          <p:cNvPr id="4" name="文本框 3">
            <a:extLst>
              <a:ext uri="{FF2B5EF4-FFF2-40B4-BE49-F238E27FC236}">
                <a16:creationId xmlns:a16="http://schemas.microsoft.com/office/drawing/2014/main" id="{C2A7EB8F-2EC4-414C-A0AD-2BB6A71FBE2A}"/>
              </a:ext>
            </a:extLst>
          </p:cNvPr>
          <p:cNvSpPr txBox="1"/>
          <p:nvPr/>
        </p:nvSpPr>
        <p:spPr>
          <a:xfrm>
            <a:off x="230603" y="2317624"/>
            <a:ext cx="11730792" cy="1221938"/>
          </a:xfrm>
          <a:prstGeom prst="rect">
            <a:avLst/>
          </a:prstGeom>
          <a:noFill/>
        </p:spPr>
        <p:txBody>
          <a:bodyPr wrap="square">
            <a:spAutoFit/>
          </a:bodyPr>
          <a:lstStyle/>
          <a:p>
            <a:pPr>
              <a:lnSpc>
                <a:spcPct val="150000"/>
              </a:lnSpc>
            </a:pPr>
            <a:r>
              <a:rPr lang="en-US" altLang="zh-CN" sz="2600" dirty="0">
                <a:solidFill>
                  <a:prstClr val="black"/>
                </a:solidFill>
                <a:latin typeface="微软雅黑" panose="020B0503020204020204" pitchFamily="34" charset="-122"/>
                <a:ea typeface="微软雅黑" panose="020B0503020204020204" pitchFamily="34" charset="-122"/>
              </a:rPr>
              <a:t>1996</a:t>
            </a:r>
            <a:r>
              <a:rPr lang="zh-CN" altLang="en-US" sz="2600" dirty="0">
                <a:solidFill>
                  <a:prstClr val="black"/>
                </a:solidFill>
                <a:latin typeface="微软雅黑" panose="020B0503020204020204" pitchFamily="34" charset="-122"/>
                <a:ea typeface="微软雅黑" panose="020B0503020204020204" pitchFamily="34" charset="-122"/>
              </a:rPr>
              <a:t>年</a:t>
            </a:r>
            <a:r>
              <a:rPr lang="en-US" altLang="zh-CN" sz="2600" dirty="0">
                <a:solidFill>
                  <a:prstClr val="black"/>
                </a:solidFill>
                <a:latin typeface="微软雅黑" panose="020B0503020204020204" pitchFamily="34" charset="-122"/>
                <a:ea typeface="微软雅黑" panose="020B0503020204020204" pitchFamily="34" charset="-122"/>
              </a:rPr>
              <a:t>Intel</a:t>
            </a:r>
            <a:r>
              <a:rPr lang="zh-CN" altLang="en-US" sz="2600" dirty="0">
                <a:solidFill>
                  <a:prstClr val="black"/>
                </a:solidFill>
                <a:latin typeface="微软雅黑" panose="020B0503020204020204" pitchFamily="34" charset="-122"/>
                <a:ea typeface="微软雅黑" panose="020B0503020204020204" pitchFamily="34" charset="-122"/>
              </a:rPr>
              <a:t>基于</a:t>
            </a:r>
            <a:r>
              <a:rPr lang="en-US" altLang="zh-CN" sz="2600" dirty="0">
                <a:solidFill>
                  <a:prstClr val="black"/>
                </a:solidFill>
                <a:latin typeface="微软雅黑" panose="020B0503020204020204" pitchFamily="34" charset="-122"/>
                <a:ea typeface="微软雅黑" panose="020B0503020204020204" pitchFamily="34" charset="-122"/>
              </a:rPr>
              <a:t>PCI 2.1</a:t>
            </a:r>
            <a:r>
              <a:rPr lang="zh-CN" altLang="en-US" sz="2600" dirty="0">
                <a:solidFill>
                  <a:prstClr val="black"/>
                </a:solidFill>
                <a:latin typeface="微软雅黑" panose="020B0503020204020204" pitchFamily="34" charset="-122"/>
                <a:ea typeface="微软雅黑" panose="020B0503020204020204" pitchFamily="34" charset="-122"/>
              </a:rPr>
              <a:t>推出</a:t>
            </a:r>
            <a:r>
              <a:rPr lang="en-US" altLang="zh-CN" sz="2600" dirty="0">
                <a:solidFill>
                  <a:prstClr val="black"/>
                </a:solidFill>
                <a:latin typeface="微软雅黑" panose="020B0503020204020204" pitchFamily="34" charset="-122"/>
                <a:ea typeface="微软雅黑" panose="020B0503020204020204" pitchFamily="34" charset="-122"/>
              </a:rPr>
              <a:t>AGP（</a:t>
            </a:r>
            <a:r>
              <a:rPr lang="zh-CN" altLang="en-US" sz="2600" dirty="0">
                <a:solidFill>
                  <a:prstClr val="black"/>
                </a:solidFill>
                <a:latin typeface="微软雅黑" panose="020B0503020204020204" pitchFamily="34" charset="-122"/>
                <a:ea typeface="微软雅黑" panose="020B0503020204020204" pitchFamily="34" charset="-122"/>
              </a:rPr>
              <a:t>加速图形接口</a:t>
            </a:r>
            <a:r>
              <a:rPr lang="en-US" altLang="zh-CN" sz="2600" dirty="0">
                <a:solidFill>
                  <a:prstClr val="black"/>
                </a:solidFill>
                <a:latin typeface="微软雅黑" panose="020B0503020204020204" pitchFamily="34" charset="-122"/>
                <a:ea typeface="微软雅黑" panose="020B0503020204020204" pitchFamily="34" charset="-122"/>
              </a:rPr>
              <a:t>）</a:t>
            </a:r>
            <a:r>
              <a:rPr lang="zh-CN" altLang="en-US" sz="2600" dirty="0">
                <a:solidFill>
                  <a:prstClr val="black"/>
                </a:solidFill>
                <a:latin typeface="微软雅黑" panose="020B0503020204020204" pitchFamily="34" charset="-122"/>
                <a:ea typeface="微软雅黑" panose="020B0503020204020204" pitchFamily="34" charset="-122"/>
              </a:rPr>
              <a:t>，即显卡专用的局部总线</a:t>
            </a:r>
            <a:endParaRPr lang="en-US" altLang="zh-CN" sz="2600" dirty="0">
              <a:solidFill>
                <a:prstClr val="black"/>
              </a:solidFill>
              <a:latin typeface="微软雅黑" panose="020B0503020204020204" pitchFamily="34" charset="-122"/>
              <a:ea typeface="微软雅黑" panose="020B0503020204020204" pitchFamily="34" charset="-122"/>
            </a:endParaRPr>
          </a:p>
          <a:p>
            <a:pPr>
              <a:lnSpc>
                <a:spcPct val="150000"/>
              </a:lnSpc>
            </a:pPr>
            <a:r>
              <a:rPr lang="zh-CN" altLang="en-US" sz="2600" dirty="0">
                <a:solidFill>
                  <a:prstClr val="black"/>
                </a:solidFill>
                <a:latin typeface="微软雅黑" panose="020B0503020204020204" pitchFamily="34" charset="-122"/>
                <a:ea typeface="微软雅黑" panose="020B0503020204020204" pitchFamily="34" charset="-122"/>
              </a:rPr>
              <a:t>工作频率：</a:t>
            </a:r>
            <a:r>
              <a:rPr lang="en-US" altLang="zh-CN" sz="2600" dirty="0">
                <a:solidFill>
                  <a:prstClr val="black"/>
                </a:solidFill>
                <a:latin typeface="微软雅黑" panose="020B0503020204020204" pitchFamily="34" charset="-122"/>
                <a:ea typeface="微软雅黑" panose="020B0503020204020204" pitchFamily="34" charset="-122"/>
              </a:rPr>
              <a:t>66MHz</a:t>
            </a:r>
          </a:p>
        </p:txBody>
      </p:sp>
      <p:pic>
        <p:nvPicPr>
          <p:cNvPr id="3" name="图片 2">
            <a:extLst>
              <a:ext uri="{FF2B5EF4-FFF2-40B4-BE49-F238E27FC236}">
                <a16:creationId xmlns:a16="http://schemas.microsoft.com/office/drawing/2014/main" id="{4521CD91-1E6A-4C03-B18F-51B16E02A1A4}"/>
              </a:ext>
            </a:extLst>
          </p:cNvPr>
          <p:cNvPicPr>
            <a:picLocks noChangeAspect="1"/>
          </p:cNvPicPr>
          <p:nvPr/>
        </p:nvPicPr>
        <p:blipFill rotWithShape="1">
          <a:blip r:embed="rId3"/>
          <a:srcRect t="4684"/>
          <a:stretch/>
        </p:blipFill>
        <p:spPr>
          <a:xfrm>
            <a:off x="4655468" y="2928593"/>
            <a:ext cx="4276725" cy="3740458"/>
          </a:xfrm>
          <a:prstGeom prst="rect">
            <a:avLst/>
          </a:prstGeom>
        </p:spPr>
      </p:pic>
    </p:spTree>
    <p:extLst>
      <p:ext uri="{BB962C8B-B14F-4D97-AF65-F5344CB8AC3E}">
        <p14:creationId xmlns:p14="http://schemas.microsoft.com/office/powerpoint/2010/main" val="380254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3452734" y="25426"/>
            <a:ext cx="5286530"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总线标准</a:t>
            </a:r>
          </a:p>
        </p:txBody>
      </p:sp>
      <p:graphicFrame>
        <p:nvGraphicFramePr>
          <p:cNvPr id="2" name="表格 2">
            <a:extLst>
              <a:ext uri="{FF2B5EF4-FFF2-40B4-BE49-F238E27FC236}">
                <a16:creationId xmlns:a16="http://schemas.microsoft.com/office/drawing/2014/main" id="{098C9793-979C-4446-B1F6-68415090A334}"/>
              </a:ext>
            </a:extLst>
          </p:cNvPr>
          <p:cNvGraphicFramePr>
            <a:graphicFrameLocks noGrp="1"/>
          </p:cNvGraphicFramePr>
          <p:nvPr>
            <p:extLst>
              <p:ext uri="{D42A27DB-BD31-4B8C-83A1-F6EECF244321}">
                <p14:modId xmlns:p14="http://schemas.microsoft.com/office/powerpoint/2010/main" val="3576154337"/>
              </p:ext>
            </p:extLst>
          </p:nvPr>
        </p:nvGraphicFramePr>
        <p:xfrm>
          <a:off x="230604" y="610201"/>
          <a:ext cx="11730789" cy="1334926"/>
        </p:xfrm>
        <a:graphic>
          <a:graphicData uri="http://schemas.openxmlformats.org/drawingml/2006/table">
            <a:tbl>
              <a:tblPr firstRow="1" bandRow="1">
                <a:tableStyleId>{5C22544A-7EE6-4342-B048-85BDC9FD1C3A}</a:tableStyleId>
              </a:tblPr>
              <a:tblGrid>
                <a:gridCol w="1477880">
                  <a:extLst>
                    <a:ext uri="{9D8B030D-6E8A-4147-A177-3AD203B41FA5}">
                      <a16:colId xmlns:a16="http://schemas.microsoft.com/office/drawing/2014/main" val="4294689948"/>
                    </a:ext>
                  </a:extLst>
                </a:gridCol>
                <a:gridCol w="5678905">
                  <a:extLst>
                    <a:ext uri="{9D8B030D-6E8A-4147-A177-3AD203B41FA5}">
                      <a16:colId xmlns:a16="http://schemas.microsoft.com/office/drawing/2014/main" val="4046173157"/>
                    </a:ext>
                  </a:extLst>
                </a:gridCol>
                <a:gridCol w="2117558">
                  <a:extLst>
                    <a:ext uri="{9D8B030D-6E8A-4147-A177-3AD203B41FA5}">
                      <a16:colId xmlns:a16="http://schemas.microsoft.com/office/drawing/2014/main" val="1917398064"/>
                    </a:ext>
                  </a:extLst>
                </a:gridCol>
                <a:gridCol w="2456446">
                  <a:extLst>
                    <a:ext uri="{9D8B030D-6E8A-4147-A177-3AD203B41FA5}">
                      <a16:colId xmlns:a16="http://schemas.microsoft.com/office/drawing/2014/main" val="1612982864"/>
                    </a:ext>
                  </a:extLst>
                </a:gridCol>
              </a:tblGrid>
              <a:tr h="667463">
                <a:tc>
                  <a:txBody>
                    <a:bodyPr/>
                    <a:lstStyle/>
                    <a:p>
                      <a:pPr algn="ctr"/>
                      <a:r>
                        <a:rPr lang="zh-CN" altLang="en-US" sz="2400" dirty="0">
                          <a:latin typeface="微软雅黑" panose="020B0503020204020204" pitchFamily="34" charset="-122"/>
                          <a:ea typeface="微软雅黑" panose="020B0503020204020204" pitchFamily="34" charset="-122"/>
                        </a:rPr>
                        <a:t>总线标准</a:t>
                      </a:r>
                    </a:p>
                  </a:txBody>
                  <a:tcPr anchor="ctr"/>
                </a:tc>
                <a:tc>
                  <a:txBody>
                    <a:bodyPr/>
                    <a:lstStyle/>
                    <a:p>
                      <a:pPr algn="ctr"/>
                      <a:r>
                        <a:rPr lang="zh-CN" altLang="en-US" sz="2400" dirty="0">
                          <a:latin typeface="微软雅黑" panose="020B0503020204020204" pitchFamily="34" charset="-122"/>
                          <a:ea typeface="微软雅黑" panose="020B0503020204020204" pitchFamily="34" charset="-122"/>
                        </a:rPr>
                        <a:t>全称</a:t>
                      </a:r>
                    </a:p>
                  </a:txBody>
                  <a:tcPr anchor="ctr"/>
                </a:tc>
                <a:tc>
                  <a:txBody>
                    <a:bodyPr/>
                    <a:lstStyle/>
                    <a:p>
                      <a:pPr algn="ctr"/>
                      <a:r>
                        <a:rPr lang="zh-CN" altLang="en-US" sz="2400" dirty="0">
                          <a:latin typeface="微软雅黑" panose="020B0503020204020204" pitchFamily="34" charset="-122"/>
                          <a:ea typeface="微软雅黑" panose="020B0503020204020204" pitchFamily="34" charset="-122"/>
                        </a:rPr>
                        <a:t>典型速度</a:t>
                      </a:r>
                    </a:p>
                  </a:txBody>
                  <a:tcPr anchor="ctr"/>
                </a:tc>
                <a:tc>
                  <a:txBody>
                    <a:bodyPr/>
                    <a:lstStyle/>
                    <a:p>
                      <a:pPr algn="ctr"/>
                      <a:r>
                        <a:rPr lang="zh-CN" altLang="en-US" sz="2400" dirty="0">
                          <a:latin typeface="微软雅黑" panose="020B0503020204020204" pitchFamily="34" charset="-122"/>
                          <a:ea typeface="微软雅黑" panose="020B0503020204020204" pitchFamily="34" charset="-122"/>
                        </a:rPr>
                        <a:t>特点</a:t>
                      </a:r>
                    </a:p>
                  </a:txBody>
                  <a:tcPr anchor="ctr"/>
                </a:tc>
                <a:extLst>
                  <a:ext uri="{0D108BD9-81ED-4DB2-BD59-A6C34878D82A}">
                    <a16:rowId xmlns:a16="http://schemas.microsoft.com/office/drawing/2014/main" val="3653780572"/>
                  </a:ext>
                </a:extLst>
              </a:tr>
              <a:tr h="667463">
                <a:tc>
                  <a:txBody>
                    <a:bodyPr/>
                    <a:lstStyle/>
                    <a:p>
                      <a:pPr algn="ctr"/>
                      <a:r>
                        <a:rPr lang="en-US" altLang="zh-CN" sz="2400" dirty="0">
                          <a:latin typeface="微软雅黑" panose="020B0503020204020204" pitchFamily="34" charset="-122"/>
                          <a:ea typeface="微软雅黑" panose="020B0503020204020204" pitchFamily="34" charset="-122"/>
                        </a:rPr>
                        <a:t>PCI-E</a:t>
                      </a:r>
                      <a:endParaRPr lang="zh-CN" altLang="en-US" sz="24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200" dirty="0">
                          <a:latin typeface="微软雅黑" panose="020B0503020204020204" pitchFamily="34" charset="-122"/>
                          <a:ea typeface="微软雅黑" panose="020B0503020204020204" pitchFamily="34" charset="-122"/>
                        </a:rPr>
                        <a:t>PCI-Express</a:t>
                      </a:r>
                      <a:endParaRPr lang="zh-CN" altLang="en-US" sz="2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400" dirty="0">
                          <a:latin typeface="微软雅黑" panose="020B0503020204020204" pitchFamily="34" charset="-122"/>
                          <a:ea typeface="微软雅黑" panose="020B0503020204020204" pitchFamily="34" charset="-122"/>
                        </a:rPr>
                        <a:t>10GB/s</a:t>
                      </a:r>
                      <a:r>
                        <a:rPr lang="zh-CN" altLang="en-US" sz="2400" dirty="0">
                          <a:latin typeface="微软雅黑" panose="020B0503020204020204" pitchFamily="34" charset="-122"/>
                          <a:ea typeface="微软雅黑" panose="020B0503020204020204" pitchFamily="34" charset="-122"/>
                        </a:rPr>
                        <a:t>以上</a:t>
                      </a:r>
                    </a:p>
                  </a:txBody>
                  <a:tcPr anchor="ctr"/>
                </a:tc>
                <a:tc>
                  <a:txBody>
                    <a:bodyPr/>
                    <a:lstStyle/>
                    <a:p>
                      <a:pPr algn="ctr"/>
                      <a:r>
                        <a:rPr lang="zh-CN" altLang="en-US" sz="2400" dirty="0">
                          <a:latin typeface="微软雅黑" panose="020B0503020204020204" pitchFamily="34" charset="-122"/>
                          <a:ea typeface="微软雅黑" panose="020B0503020204020204" pitchFamily="34" charset="-122"/>
                        </a:rPr>
                        <a:t>串行</a:t>
                      </a:r>
                    </a:p>
                  </a:txBody>
                  <a:tcPr anchor="ctr"/>
                </a:tc>
                <a:extLst>
                  <a:ext uri="{0D108BD9-81ED-4DB2-BD59-A6C34878D82A}">
                    <a16:rowId xmlns:a16="http://schemas.microsoft.com/office/drawing/2014/main" val="4078948570"/>
                  </a:ext>
                </a:extLst>
              </a:tr>
            </a:tbl>
          </a:graphicData>
        </a:graphic>
      </p:graphicFrame>
      <p:sp>
        <p:nvSpPr>
          <p:cNvPr id="4" name="文本框 3">
            <a:extLst>
              <a:ext uri="{FF2B5EF4-FFF2-40B4-BE49-F238E27FC236}">
                <a16:creationId xmlns:a16="http://schemas.microsoft.com/office/drawing/2014/main" id="{B730A680-42A2-4EA7-9BAD-9570684D43E7}"/>
              </a:ext>
            </a:extLst>
          </p:cNvPr>
          <p:cNvSpPr txBox="1"/>
          <p:nvPr/>
        </p:nvSpPr>
        <p:spPr>
          <a:xfrm>
            <a:off x="230603" y="2317624"/>
            <a:ext cx="11730792" cy="3622595"/>
          </a:xfrm>
          <a:prstGeom prst="rect">
            <a:avLst/>
          </a:prstGeom>
          <a:noFill/>
        </p:spPr>
        <p:txBody>
          <a:bodyPr wrap="square">
            <a:spAutoFit/>
          </a:bodyPr>
          <a:lstStyle/>
          <a:p>
            <a:pPr>
              <a:lnSpc>
                <a:spcPct val="150000"/>
              </a:lnSpc>
            </a:pPr>
            <a:r>
              <a:rPr lang="en-US" altLang="zh-CN" sz="2600" dirty="0">
                <a:solidFill>
                  <a:prstClr val="black"/>
                </a:solidFill>
                <a:latin typeface="微软雅黑" panose="020B0503020204020204" pitchFamily="34" charset="-122"/>
                <a:ea typeface="微软雅黑" panose="020B0503020204020204" pitchFamily="34" charset="-122"/>
              </a:rPr>
              <a:t>2001</a:t>
            </a:r>
            <a:r>
              <a:rPr lang="zh-CN" altLang="en-US" sz="2600" dirty="0">
                <a:solidFill>
                  <a:prstClr val="black"/>
                </a:solidFill>
                <a:latin typeface="微软雅黑" panose="020B0503020204020204" pitchFamily="34" charset="-122"/>
                <a:ea typeface="微软雅黑" panose="020B0503020204020204" pitchFamily="34" charset="-122"/>
              </a:rPr>
              <a:t>年春季</a:t>
            </a:r>
            <a:r>
              <a:rPr lang="en-US" altLang="zh-CN" sz="2600" dirty="0">
                <a:solidFill>
                  <a:prstClr val="black"/>
                </a:solidFill>
                <a:latin typeface="微软雅黑" panose="020B0503020204020204" pitchFamily="34" charset="-122"/>
                <a:ea typeface="微软雅黑" panose="020B0503020204020204" pitchFamily="34" charset="-122"/>
              </a:rPr>
              <a:t>IDF</a:t>
            </a:r>
            <a:r>
              <a:rPr lang="zh-CN" altLang="en-US" sz="2600" dirty="0">
                <a:solidFill>
                  <a:prstClr val="black"/>
                </a:solidFill>
                <a:latin typeface="微软雅黑" panose="020B0503020204020204" pitchFamily="34" charset="-122"/>
                <a:ea typeface="微软雅黑" panose="020B0503020204020204" pitchFamily="34" charset="-122"/>
              </a:rPr>
              <a:t>上公布了第三代</a:t>
            </a:r>
            <a:r>
              <a:rPr lang="en-US" altLang="zh-CN" sz="2600" dirty="0">
                <a:solidFill>
                  <a:prstClr val="black"/>
                </a:solidFill>
                <a:latin typeface="微软雅黑" panose="020B0503020204020204" pitchFamily="34" charset="-122"/>
                <a:ea typeface="微软雅黑" panose="020B0503020204020204" pitchFamily="34" charset="-122"/>
              </a:rPr>
              <a:t>I/O</a:t>
            </a:r>
            <a:r>
              <a:rPr lang="zh-CN" altLang="en-US" sz="2600" dirty="0">
                <a:solidFill>
                  <a:prstClr val="black"/>
                </a:solidFill>
                <a:latin typeface="微软雅黑" panose="020B0503020204020204" pitchFamily="34" charset="-122"/>
                <a:ea typeface="微软雅黑" panose="020B0503020204020204" pitchFamily="34" charset="-122"/>
              </a:rPr>
              <a:t>技术，即</a:t>
            </a:r>
            <a:r>
              <a:rPr lang="en-US" altLang="zh-CN" sz="2600" dirty="0">
                <a:solidFill>
                  <a:prstClr val="black"/>
                </a:solidFill>
                <a:latin typeface="微软雅黑" panose="020B0503020204020204" pitchFamily="34" charset="-122"/>
                <a:ea typeface="微软雅黑" panose="020B0503020204020204" pitchFamily="34" charset="-122"/>
              </a:rPr>
              <a:t>PCI-Express</a:t>
            </a:r>
          </a:p>
          <a:p>
            <a:pPr marL="457200" indent="-457200">
              <a:lnSpc>
                <a:spcPct val="150000"/>
              </a:lnSpc>
              <a:buFont typeface="Arial" panose="020B0604020202020204" pitchFamily="34" charset="0"/>
              <a:buChar char="•"/>
            </a:pPr>
            <a:r>
              <a:rPr lang="en-US" altLang="zh-CN" sz="2600" dirty="0">
                <a:solidFill>
                  <a:prstClr val="black"/>
                </a:solidFill>
                <a:latin typeface="微软雅黑" panose="020B0503020204020204" pitchFamily="34" charset="-122"/>
                <a:ea typeface="微软雅黑" panose="020B0503020204020204" pitchFamily="34" charset="-122"/>
              </a:rPr>
              <a:t>PCI-E</a:t>
            </a:r>
            <a:r>
              <a:rPr lang="zh-CN" altLang="en-US" sz="2600" dirty="0">
                <a:solidFill>
                  <a:prstClr val="black"/>
                </a:solidFill>
                <a:latin typeface="微软雅黑" panose="020B0503020204020204" pitchFamily="34" charset="-122"/>
                <a:ea typeface="微软雅黑" panose="020B0503020204020204" pitchFamily="34" charset="-122"/>
              </a:rPr>
              <a:t>是点对点的串行连接</a:t>
            </a:r>
            <a:endParaRPr lang="en-US" altLang="zh-CN" sz="2600" dirty="0">
              <a:solidFill>
                <a:prstClr val="black"/>
              </a:solidFill>
              <a:latin typeface="微软雅黑" panose="020B0503020204020204" pitchFamily="34" charset="-122"/>
              <a:ea typeface="微软雅黑" panose="020B0503020204020204" pitchFamily="34" charset="-122"/>
            </a:endParaRPr>
          </a:p>
          <a:p>
            <a:pPr marL="457200" indent="-457200">
              <a:lnSpc>
                <a:spcPct val="150000"/>
              </a:lnSpc>
              <a:buFont typeface="Arial" panose="020B0604020202020204" pitchFamily="34" charset="0"/>
              <a:buChar char="•"/>
            </a:pPr>
            <a:r>
              <a:rPr lang="zh-CN" altLang="en-US" sz="2600" dirty="0">
                <a:solidFill>
                  <a:prstClr val="black"/>
                </a:solidFill>
                <a:latin typeface="微软雅黑" panose="020B0503020204020204" pitchFamily="34" charset="-122"/>
                <a:ea typeface="微软雅黑" panose="020B0503020204020204" pitchFamily="34" charset="-122"/>
              </a:rPr>
              <a:t>串行连接可以将工作频率提到很高，因此传输速率远超</a:t>
            </a:r>
            <a:r>
              <a:rPr lang="en-US" altLang="zh-CN" sz="2600" dirty="0">
                <a:solidFill>
                  <a:prstClr val="black"/>
                </a:solidFill>
                <a:latin typeface="微软雅黑" panose="020B0503020204020204" pitchFamily="34" charset="-122"/>
                <a:ea typeface="微软雅黑" panose="020B0503020204020204" pitchFamily="34" charset="-122"/>
              </a:rPr>
              <a:t>PCI</a:t>
            </a:r>
            <a:r>
              <a:rPr lang="zh-CN" altLang="en-US" sz="2600" dirty="0">
                <a:solidFill>
                  <a:prstClr val="black"/>
                </a:solidFill>
                <a:latin typeface="微软雅黑" panose="020B0503020204020204" pitchFamily="34" charset="-122"/>
                <a:ea typeface="微软雅黑" panose="020B0503020204020204" pitchFamily="34" charset="-122"/>
              </a:rPr>
              <a:t>总线</a:t>
            </a:r>
            <a:endParaRPr lang="en-US" altLang="zh-CN" sz="2600" dirty="0">
              <a:solidFill>
                <a:prstClr val="black"/>
              </a:solidFill>
              <a:latin typeface="微软雅黑" panose="020B0503020204020204" pitchFamily="34" charset="-122"/>
              <a:ea typeface="微软雅黑" panose="020B0503020204020204" pitchFamily="34" charset="-122"/>
            </a:endParaRPr>
          </a:p>
          <a:p>
            <a:pPr marL="457200" indent="-457200">
              <a:lnSpc>
                <a:spcPct val="150000"/>
              </a:lnSpc>
              <a:buFont typeface="Arial" panose="020B0604020202020204" pitchFamily="34" charset="0"/>
              <a:buChar char="•"/>
            </a:pPr>
            <a:r>
              <a:rPr lang="en-US" altLang="zh-CN" sz="2600" dirty="0">
                <a:solidFill>
                  <a:prstClr val="black"/>
                </a:solidFill>
                <a:latin typeface="微软雅黑" panose="020B0503020204020204" pitchFamily="34" charset="-122"/>
                <a:ea typeface="微软雅黑" panose="020B0503020204020204" pitchFamily="34" charset="-122"/>
              </a:rPr>
              <a:t>PCI-E</a:t>
            </a:r>
            <a:r>
              <a:rPr lang="zh-CN" altLang="en-US" sz="2600" dirty="0">
                <a:solidFill>
                  <a:prstClr val="black"/>
                </a:solidFill>
                <a:latin typeface="微软雅黑" panose="020B0503020204020204" pitchFamily="34" charset="-122"/>
                <a:ea typeface="微软雅黑" panose="020B0503020204020204" pitchFamily="34" charset="-122"/>
              </a:rPr>
              <a:t>总线支持双向传输模式、全双工模式</a:t>
            </a:r>
            <a:endParaRPr lang="en-US" altLang="zh-CN" sz="2600" dirty="0">
              <a:solidFill>
                <a:prstClr val="black"/>
              </a:solidFill>
              <a:latin typeface="微软雅黑" panose="020B0503020204020204" pitchFamily="34" charset="-122"/>
              <a:ea typeface="微软雅黑" panose="020B0503020204020204" pitchFamily="34" charset="-122"/>
            </a:endParaRPr>
          </a:p>
          <a:p>
            <a:pPr marL="457200" indent="-457200">
              <a:lnSpc>
                <a:spcPct val="150000"/>
              </a:lnSpc>
              <a:buFont typeface="Arial" panose="020B0604020202020204" pitchFamily="34" charset="0"/>
              <a:buChar char="•"/>
            </a:pPr>
            <a:r>
              <a:rPr lang="zh-CN" altLang="en-US" sz="2600" dirty="0">
                <a:solidFill>
                  <a:prstClr val="black"/>
                </a:solidFill>
                <a:latin typeface="微软雅黑" panose="020B0503020204020204" pitchFamily="34" charset="-122"/>
                <a:ea typeface="微软雅黑" panose="020B0503020204020204" pitchFamily="34" charset="-122"/>
              </a:rPr>
              <a:t>支持热拔插</a:t>
            </a:r>
            <a:endParaRPr lang="en-US" altLang="zh-CN" sz="2600" dirty="0">
              <a:solidFill>
                <a:prstClr val="black"/>
              </a:solidFill>
              <a:latin typeface="微软雅黑" panose="020B0503020204020204" pitchFamily="34" charset="-122"/>
              <a:ea typeface="微软雅黑" panose="020B0503020204020204" pitchFamily="34" charset="-122"/>
            </a:endParaRPr>
          </a:p>
          <a:p>
            <a:pPr>
              <a:lnSpc>
                <a:spcPct val="150000"/>
              </a:lnSpc>
            </a:pPr>
            <a:endParaRPr lang="en-US" altLang="zh-CN" sz="2600" dirty="0">
              <a:solidFill>
                <a:prstClr val="black"/>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DB896D7F-0447-4B08-85EE-47D9FD35AA85}"/>
              </a:ext>
            </a:extLst>
          </p:cNvPr>
          <p:cNvPicPr>
            <a:picLocks noChangeAspect="1"/>
          </p:cNvPicPr>
          <p:nvPr/>
        </p:nvPicPr>
        <p:blipFill>
          <a:blip r:embed="rId3"/>
          <a:stretch>
            <a:fillRect/>
          </a:stretch>
        </p:blipFill>
        <p:spPr>
          <a:xfrm>
            <a:off x="5712993" y="2529902"/>
            <a:ext cx="6248400" cy="3971925"/>
          </a:xfrm>
          <a:prstGeom prst="rect">
            <a:avLst/>
          </a:prstGeom>
        </p:spPr>
      </p:pic>
    </p:spTree>
    <p:extLst>
      <p:ext uri="{BB962C8B-B14F-4D97-AF65-F5344CB8AC3E}">
        <p14:creationId xmlns:p14="http://schemas.microsoft.com/office/powerpoint/2010/main" val="2534744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3452734" y="25426"/>
            <a:ext cx="5286530"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总线标准</a:t>
            </a:r>
          </a:p>
        </p:txBody>
      </p:sp>
      <p:graphicFrame>
        <p:nvGraphicFramePr>
          <p:cNvPr id="2" name="表格 2">
            <a:extLst>
              <a:ext uri="{FF2B5EF4-FFF2-40B4-BE49-F238E27FC236}">
                <a16:creationId xmlns:a16="http://schemas.microsoft.com/office/drawing/2014/main" id="{098C9793-979C-4446-B1F6-68415090A334}"/>
              </a:ext>
            </a:extLst>
          </p:cNvPr>
          <p:cNvGraphicFramePr>
            <a:graphicFrameLocks noGrp="1"/>
          </p:cNvGraphicFramePr>
          <p:nvPr>
            <p:extLst>
              <p:ext uri="{D42A27DB-BD31-4B8C-83A1-F6EECF244321}">
                <p14:modId xmlns:p14="http://schemas.microsoft.com/office/powerpoint/2010/main" val="3680195990"/>
              </p:ext>
            </p:extLst>
          </p:nvPr>
        </p:nvGraphicFramePr>
        <p:xfrm>
          <a:off x="230604" y="610201"/>
          <a:ext cx="11730789" cy="1334926"/>
        </p:xfrm>
        <a:graphic>
          <a:graphicData uri="http://schemas.openxmlformats.org/drawingml/2006/table">
            <a:tbl>
              <a:tblPr firstRow="1" bandRow="1">
                <a:tableStyleId>{5C22544A-7EE6-4342-B048-85BDC9FD1C3A}</a:tableStyleId>
              </a:tblPr>
              <a:tblGrid>
                <a:gridCol w="1477880">
                  <a:extLst>
                    <a:ext uri="{9D8B030D-6E8A-4147-A177-3AD203B41FA5}">
                      <a16:colId xmlns:a16="http://schemas.microsoft.com/office/drawing/2014/main" val="4294689948"/>
                    </a:ext>
                  </a:extLst>
                </a:gridCol>
                <a:gridCol w="5678905">
                  <a:extLst>
                    <a:ext uri="{9D8B030D-6E8A-4147-A177-3AD203B41FA5}">
                      <a16:colId xmlns:a16="http://schemas.microsoft.com/office/drawing/2014/main" val="4046173157"/>
                    </a:ext>
                  </a:extLst>
                </a:gridCol>
                <a:gridCol w="2117558">
                  <a:extLst>
                    <a:ext uri="{9D8B030D-6E8A-4147-A177-3AD203B41FA5}">
                      <a16:colId xmlns:a16="http://schemas.microsoft.com/office/drawing/2014/main" val="1917398064"/>
                    </a:ext>
                  </a:extLst>
                </a:gridCol>
                <a:gridCol w="2456446">
                  <a:extLst>
                    <a:ext uri="{9D8B030D-6E8A-4147-A177-3AD203B41FA5}">
                      <a16:colId xmlns:a16="http://schemas.microsoft.com/office/drawing/2014/main" val="1612982864"/>
                    </a:ext>
                  </a:extLst>
                </a:gridCol>
              </a:tblGrid>
              <a:tr h="667463">
                <a:tc>
                  <a:txBody>
                    <a:bodyPr/>
                    <a:lstStyle/>
                    <a:p>
                      <a:pPr algn="ctr"/>
                      <a:r>
                        <a:rPr lang="zh-CN" altLang="en-US" sz="2400" dirty="0">
                          <a:latin typeface="微软雅黑" panose="020B0503020204020204" pitchFamily="34" charset="-122"/>
                          <a:ea typeface="微软雅黑" panose="020B0503020204020204" pitchFamily="34" charset="-122"/>
                        </a:rPr>
                        <a:t>总线标准</a:t>
                      </a:r>
                    </a:p>
                  </a:txBody>
                  <a:tcPr anchor="ctr"/>
                </a:tc>
                <a:tc>
                  <a:txBody>
                    <a:bodyPr/>
                    <a:lstStyle/>
                    <a:p>
                      <a:pPr algn="ctr"/>
                      <a:r>
                        <a:rPr lang="zh-CN" altLang="en-US" sz="2400" dirty="0">
                          <a:latin typeface="微软雅黑" panose="020B0503020204020204" pitchFamily="34" charset="-122"/>
                          <a:ea typeface="微软雅黑" panose="020B0503020204020204" pitchFamily="34" charset="-122"/>
                        </a:rPr>
                        <a:t>全称</a:t>
                      </a:r>
                    </a:p>
                  </a:txBody>
                  <a:tcPr anchor="ctr"/>
                </a:tc>
                <a:tc>
                  <a:txBody>
                    <a:bodyPr/>
                    <a:lstStyle/>
                    <a:p>
                      <a:pPr algn="ctr"/>
                      <a:r>
                        <a:rPr lang="zh-CN" altLang="en-US" sz="2400" dirty="0">
                          <a:latin typeface="微软雅黑" panose="020B0503020204020204" pitchFamily="34" charset="-122"/>
                          <a:ea typeface="微软雅黑" panose="020B0503020204020204" pitchFamily="34" charset="-122"/>
                        </a:rPr>
                        <a:t>典型速度</a:t>
                      </a:r>
                    </a:p>
                  </a:txBody>
                  <a:tcPr anchor="ctr"/>
                </a:tc>
                <a:tc>
                  <a:txBody>
                    <a:bodyPr/>
                    <a:lstStyle/>
                    <a:p>
                      <a:pPr algn="ctr"/>
                      <a:r>
                        <a:rPr lang="zh-CN" altLang="en-US" sz="2400" dirty="0">
                          <a:latin typeface="微软雅黑" panose="020B0503020204020204" pitchFamily="34" charset="-122"/>
                          <a:ea typeface="微软雅黑" panose="020B0503020204020204" pitchFamily="34" charset="-122"/>
                        </a:rPr>
                        <a:t>特点</a:t>
                      </a:r>
                    </a:p>
                  </a:txBody>
                  <a:tcPr anchor="ctr"/>
                </a:tc>
                <a:extLst>
                  <a:ext uri="{0D108BD9-81ED-4DB2-BD59-A6C34878D82A}">
                    <a16:rowId xmlns:a16="http://schemas.microsoft.com/office/drawing/2014/main" val="3653780572"/>
                  </a:ext>
                </a:extLst>
              </a:tr>
              <a:tr h="667463">
                <a:tc>
                  <a:txBody>
                    <a:bodyPr/>
                    <a:lstStyle/>
                    <a:p>
                      <a:pPr algn="ctr"/>
                      <a:r>
                        <a:rPr lang="en-US" altLang="zh-CN" sz="2400" dirty="0">
                          <a:latin typeface="微软雅黑" panose="020B0503020204020204" pitchFamily="34" charset="-122"/>
                          <a:ea typeface="微软雅黑" panose="020B0503020204020204" pitchFamily="34" charset="-122"/>
                        </a:rPr>
                        <a:t>USB</a:t>
                      </a:r>
                      <a:endParaRPr lang="zh-CN" altLang="en-US" sz="24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200" dirty="0">
                          <a:latin typeface="微软雅黑" panose="020B0503020204020204" pitchFamily="34" charset="-122"/>
                          <a:ea typeface="微软雅黑" panose="020B0503020204020204" pitchFamily="34" charset="-122"/>
                        </a:rPr>
                        <a:t>Universal Serial Bus</a:t>
                      </a:r>
                      <a:endParaRPr lang="zh-CN" altLang="en-US" sz="2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400" dirty="0">
                          <a:latin typeface="微软雅黑" panose="020B0503020204020204" pitchFamily="34" charset="-122"/>
                          <a:ea typeface="微软雅黑" panose="020B0503020204020204" pitchFamily="34" charset="-122"/>
                        </a:rPr>
                        <a:t>1280MB/s</a:t>
                      </a:r>
                      <a:endParaRPr lang="zh-CN" altLang="en-US" sz="24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400" dirty="0">
                          <a:latin typeface="微软雅黑" panose="020B0503020204020204" pitchFamily="34" charset="-122"/>
                          <a:ea typeface="微软雅黑" panose="020B0503020204020204" pitchFamily="34" charset="-122"/>
                        </a:rPr>
                        <a:t>设备总线、串行</a:t>
                      </a:r>
                    </a:p>
                  </a:txBody>
                  <a:tcPr anchor="ctr"/>
                </a:tc>
                <a:extLst>
                  <a:ext uri="{0D108BD9-81ED-4DB2-BD59-A6C34878D82A}">
                    <a16:rowId xmlns:a16="http://schemas.microsoft.com/office/drawing/2014/main" val="4028574979"/>
                  </a:ext>
                </a:extLst>
              </a:tr>
            </a:tbl>
          </a:graphicData>
        </a:graphic>
      </p:graphicFrame>
      <p:sp>
        <p:nvSpPr>
          <p:cNvPr id="4" name="文本框 3">
            <a:extLst>
              <a:ext uri="{FF2B5EF4-FFF2-40B4-BE49-F238E27FC236}">
                <a16:creationId xmlns:a16="http://schemas.microsoft.com/office/drawing/2014/main" id="{CE852F1D-E5ED-4729-8DDF-C4C70B91249A}"/>
              </a:ext>
            </a:extLst>
          </p:cNvPr>
          <p:cNvSpPr txBox="1"/>
          <p:nvPr/>
        </p:nvSpPr>
        <p:spPr>
          <a:xfrm>
            <a:off x="230603" y="2317624"/>
            <a:ext cx="11730792" cy="3622595"/>
          </a:xfrm>
          <a:prstGeom prst="rect">
            <a:avLst/>
          </a:prstGeom>
          <a:noFill/>
        </p:spPr>
        <p:txBody>
          <a:bodyPr wrap="square">
            <a:spAutoFit/>
          </a:bodyPr>
          <a:lstStyle/>
          <a:p>
            <a:pPr>
              <a:lnSpc>
                <a:spcPct val="150000"/>
              </a:lnSpc>
            </a:pPr>
            <a:r>
              <a:rPr lang="en-US" altLang="zh-CN" sz="2600" dirty="0">
                <a:solidFill>
                  <a:prstClr val="black"/>
                </a:solidFill>
                <a:latin typeface="微软雅黑" panose="020B0503020204020204" pitchFamily="34" charset="-122"/>
                <a:ea typeface="微软雅黑" panose="020B0503020204020204" pitchFamily="34" charset="-122"/>
              </a:rPr>
              <a:t>1996</a:t>
            </a:r>
            <a:r>
              <a:rPr lang="zh-CN" altLang="en-US" sz="2600" dirty="0">
                <a:solidFill>
                  <a:prstClr val="black"/>
                </a:solidFill>
                <a:latin typeface="微软雅黑" panose="020B0503020204020204" pitchFamily="34" charset="-122"/>
                <a:ea typeface="微软雅黑" panose="020B0503020204020204" pitchFamily="34" charset="-122"/>
              </a:rPr>
              <a:t>年</a:t>
            </a:r>
            <a:r>
              <a:rPr lang="en-US" altLang="zh-CN" sz="2600" dirty="0">
                <a:solidFill>
                  <a:prstClr val="black"/>
                </a:solidFill>
                <a:latin typeface="微软雅黑" panose="020B0503020204020204" pitchFamily="34" charset="-122"/>
                <a:ea typeface="微软雅黑" panose="020B0503020204020204" pitchFamily="34" charset="-122"/>
              </a:rPr>
              <a:t>Intel</a:t>
            </a:r>
            <a:r>
              <a:rPr lang="zh-CN" altLang="en-US" sz="2600" dirty="0">
                <a:solidFill>
                  <a:prstClr val="black"/>
                </a:solidFill>
                <a:latin typeface="微软雅黑" panose="020B0503020204020204" pitchFamily="34" charset="-122"/>
                <a:ea typeface="微软雅黑" panose="020B0503020204020204" pitchFamily="34" charset="-122"/>
              </a:rPr>
              <a:t>等多家公司联合推出，成功替代串口和并口</a:t>
            </a:r>
            <a:endParaRPr lang="en-US" altLang="zh-CN" sz="2600" dirty="0">
              <a:solidFill>
                <a:prstClr val="black"/>
              </a:solidFill>
              <a:latin typeface="微软雅黑" panose="020B0503020204020204" pitchFamily="34" charset="-122"/>
              <a:ea typeface="微软雅黑" panose="020B0503020204020204" pitchFamily="34" charset="-122"/>
            </a:endParaRPr>
          </a:p>
          <a:p>
            <a:pPr marL="457200" indent="-457200">
              <a:lnSpc>
                <a:spcPct val="150000"/>
              </a:lnSpc>
              <a:buFont typeface="Arial" panose="020B0604020202020204" pitchFamily="34" charset="0"/>
              <a:buChar char="•"/>
            </a:pPr>
            <a:r>
              <a:rPr lang="zh-CN" altLang="en-US" sz="2600" dirty="0">
                <a:solidFill>
                  <a:prstClr val="black"/>
                </a:solidFill>
                <a:latin typeface="微软雅黑" panose="020B0503020204020204" pitchFamily="34" charset="-122"/>
                <a:ea typeface="微软雅黑" panose="020B0503020204020204" pitchFamily="34" charset="-122"/>
              </a:rPr>
              <a:t>支持热拔插、即插即用</a:t>
            </a:r>
            <a:endParaRPr lang="en-US" altLang="zh-CN" sz="2600" dirty="0">
              <a:solidFill>
                <a:prstClr val="black"/>
              </a:solidFill>
              <a:latin typeface="微软雅黑" panose="020B0503020204020204" pitchFamily="34" charset="-122"/>
              <a:ea typeface="微软雅黑" panose="020B0503020204020204" pitchFamily="34" charset="-122"/>
            </a:endParaRPr>
          </a:p>
          <a:p>
            <a:pPr marL="457200" indent="-457200">
              <a:lnSpc>
                <a:spcPct val="150000"/>
              </a:lnSpc>
              <a:buFont typeface="Arial" panose="020B0604020202020204" pitchFamily="34" charset="0"/>
              <a:buChar char="•"/>
            </a:pPr>
            <a:r>
              <a:rPr lang="zh-CN" altLang="en-US" sz="2600" dirty="0">
                <a:solidFill>
                  <a:prstClr val="black"/>
                </a:solidFill>
                <a:latin typeface="微软雅黑" panose="020B0503020204020204" pitchFamily="34" charset="-122"/>
                <a:ea typeface="微软雅黑" panose="020B0503020204020204" pitchFamily="34" charset="-122"/>
              </a:rPr>
              <a:t>具有很强的连接能力和很好的扩充性，用集线器可以连接</a:t>
            </a:r>
            <a:r>
              <a:rPr lang="en-US" altLang="zh-CN" sz="2600" dirty="0">
                <a:solidFill>
                  <a:prstClr val="black"/>
                </a:solidFill>
                <a:latin typeface="微软雅黑" panose="020B0503020204020204" pitchFamily="34" charset="-122"/>
                <a:ea typeface="微软雅黑" panose="020B0503020204020204" pitchFamily="34" charset="-122"/>
              </a:rPr>
              <a:t>127</a:t>
            </a:r>
            <a:r>
              <a:rPr lang="zh-CN" altLang="en-US" sz="2600" dirty="0">
                <a:solidFill>
                  <a:prstClr val="black"/>
                </a:solidFill>
                <a:latin typeface="微软雅黑" panose="020B0503020204020204" pitchFamily="34" charset="-122"/>
                <a:ea typeface="微软雅黑" panose="020B0503020204020204" pitchFamily="34" charset="-122"/>
              </a:rPr>
              <a:t>个设备</a:t>
            </a:r>
            <a:endParaRPr lang="en-US" altLang="zh-CN" sz="2600" dirty="0">
              <a:solidFill>
                <a:prstClr val="black"/>
              </a:solidFill>
              <a:latin typeface="微软雅黑" panose="020B0503020204020204" pitchFamily="34" charset="-122"/>
              <a:ea typeface="微软雅黑" panose="020B0503020204020204" pitchFamily="34" charset="-122"/>
            </a:endParaRPr>
          </a:p>
          <a:p>
            <a:pPr marL="457200" indent="-457200">
              <a:lnSpc>
                <a:spcPct val="150000"/>
              </a:lnSpc>
              <a:buFont typeface="Arial" panose="020B0604020202020204" pitchFamily="34" charset="0"/>
              <a:buChar char="•"/>
            </a:pPr>
            <a:r>
              <a:rPr lang="zh-CN" altLang="en-US" sz="2600" dirty="0">
                <a:solidFill>
                  <a:prstClr val="black"/>
                </a:solidFill>
                <a:latin typeface="微软雅黑" panose="020B0503020204020204" pitchFamily="34" charset="-122"/>
                <a:ea typeface="微软雅黑" panose="020B0503020204020204" pitchFamily="34" charset="-122"/>
              </a:rPr>
              <a:t>标准统一</a:t>
            </a:r>
            <a:endParaRPr lang="en-US" altLang="zh-CN" sz="2600" dirty="0">
              <a:solidFill>
                <a:prstClr val="black"/>
              </a:solidFill>
              <a:latin typeface="微软雅黑" panose="020B0503020204020204" pitchFamily="34" charset="-122"/>
              <a:ea typeface="微软雅黑" panose="020B0503020204020204" pitchFamily="34" charset="-122"/>
            </a:endParaRPr>
          </a:p>
          <a:p>
            <a:pPr marL="457200" indent="-457200">
              <a:lnSpc>
                <a:spcPct val="150000"/>
              </a:lnSpc>
              <a:buFont typeface="Arial" panose="020B0604020202020204" pitchFamily="34" charset="0"/>
              <a:buChar char="•"/>
            </a:pPr>
            <a:r>
              <a:rPr lang="zh-CN" altLang="en-US" sz="2600" dirty="0">
                <a:solidFill>
                  <a:prstClr val="black"/>
                </a:solidFill>
                <a:latin typeface="微软雅黑" panose="020B0503020204020204" pitchFamily="34" charset="-122"/>
                <a:ea typeface="微软雅黑" panose="020B0503020204020204" pitchFamily="34" charset="-122"/>
              </a:rPr>
              <a:t>高速传输</a:t>
            </a:r>
            <a:endParaRPr lang="en-US" altLang="zh-CN" sz="2600" dirty="0">
              <a:solidFill>
                <a:prstClr val="black"/>
              </a:solidFill>
              <a:latin typeface="微软雅黑" panose="020B0503020204020204" pitchFamily="34" charset="-122"/>
              <a:ea typeface="微软雅黑" panose="020B0503020204020204" pitchFamily="34" charset="-122"/>
            </a:endParaRPr>
          </a:p>
          <a:p>
            <a:pPr marL="457200" indent="-457200">
              <a:lnSpc>
                <a:spcPct val="150000"/>
              </a:lnSpc>
              <a:buFont typeface="Arial" panose="020B0604020202020204" pitchFamily="34" charset="0"/>
              <a:buChar char="•"/>
            </a:pPr>
            <a:r>
              <a:rPr lang="zh-CN" altLang="en-US" sz="2600" dirty="0">
                <a:solidFill>
                  <a:prstClr val="black"/>
                </a:solidFill>
                <a:latin typeface="微软雅黑" panose="020B0503020204020204" pitchFamily="34" charset="-122"/>
                <a:ea typeface="微软雅黑" panose="020B0503020204020204" pitchFamily="34" charset="-122"/>
              </a:rPr>
              <a:t>连接电缆轻巧，可为低压（</a:t>
            </a:r>
            <a:r>
              <a:rPr lang="en-US" altLang="zh-CN" sz="2600" dirty="0">
                <a:solidFill>
                  <a:prstClr val="black"/>
                </a:solidFill>
                <a:latin typeface="微软雅黑" panose="020B0503020204020204" pitchFamily="34" charset="-122"/>
                <a:ea typeface="微软雅黑" panose="020B0503020204020204" pitchFamily="34" charset="-122"/>
              </a:rPr>
              <a:t>5V</a:t>
            </a:r>
            <a:r>
              <a:rPr lang="zh-CN" altLang="en-US" sz="2600" dirty="0">
                <a:solidFill>
                  <a:prstClr val="black"/>
                </a:solidFill>
                <a:latin typeface="微软雅黑" panose="020B0503020204020204" pitchFamily="34" charset="-122"/>
                <a:ea typeface="微软雅黑" panose="020B0503020204020204" pitchFamily="34" charset="-122"/>
              </a:rPr>
              <a:t>）外设供电</a:t>
            </a:r>
            <a:endParaRPr lang="en-US" altLang="zh-CN" sz="2600" dirty="0">
              <a:solidFill>
                <a:prstClr val="black"/>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0B99BEBC-F7D2-4D93-9624-C5B1710F689B}"/>
              </a:ext>
            </a:extLst>
          </p:cNvPr>
          <p:cNvPicPr>
            <a:picLocks noChangeAspect="1"/>
          </p:cNvPicPr>
          <p:nvPr/>
        </p:nvPicPr>
        <p:blipFill>
          <a:blip r:embed="rId3"/>
          <a:stretch>
            <a:fillRect/>
          </a:stretch>
        </p:blipFill>
        <p:spPr>
          <a:xfrm>
            <a:off x="7143448" y="4138863"/>
            <a:ext cx="4817945" cy="2693711"/>
          </a:xfrm>
          <a:prstGeom prst="rect">
            <a:avLst/>
          </a:prstGeom>
        </p:spPr>
      </p:pic>
    </p:spTree>
    <p:extLst>
      <p:ext uri="{BB962C8B-B14F-4D97-AF65-F5344CB8AC3E}">
        <p14:creationId xmlns:p14="http://schemas.microsoft.com/office/powerpoint/2010/main" val="3697094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3628870" y="13396"/>
            <a:ext cx="4934260"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总线的特性</a:t>
            </a:r>
          </a:p>
        </p:txBody>
      </p:sp>
      <p:sp>
        <p:nvSpPr>
          <p:cNvPr id="15" name="文本框 14">
            <a:extLst>
              <a:ext uri="{FF2B5EF4-FFF2-40B4-BE49-F238E27FC236}">
                <a16:creationId xmlns:a16="http://schemas.microsoft.com/office/drawing/2014/main" id="{0C7F117E-9357-45AA-B7CC-36E2E4B79068}"/>
              </a:ext>
            </a:extLst>
          </p:cNvPr>
          <p:cNvSpPr txBox="1"/>
          <p:nvPr/>
        </p:nvSpPr>
        <p:spPr>
          <a:xfrm>
            <a:off x="600199" y="876328"/>
            <a:ext cx="11376611" cy="2422266"/>
          </a:xfrm>
          <a:prstGeom prst="rect">
            <a:avLst/>
          </a:prstGeom>
          <a:noFill/>
        </p:spPr>
        <p:txBody>
          <a:bodyPr wrap="square">
            <a:spAutoFit/>
          </a:bodyPr>
          <a:lstStyle/>
          <a:p>
            <a:pPr marL="514350" indent="-514350">
              <a:lnSpc>
                <a:spcPct val="150000"/>
              </a:lnSpc>
              <a:buFont typeface="+mj-lt"/>
              <a:buAutoNum type="arabicPeriod"/>
            </a:pPr>
            <a:r>
              <a:rPr lang="zh-CN" altLang="en-US" sz="2600" b="1" dirty="0">
                <a:solidFill>
                  <a:prstClr val="black"/>
                </a:solidFill>
                <a:latin typeface="微软雅黑" panose="020B0503020204020204" pitchFamily="34" charset="-122"/>
                <a:ea typeface="微软雅黑" panose="020B0503020204020204" pitchFamily="34" charset="-122"/>
              </a:rPr>
              <a:t>机械特性</a:t>
            </a:r>
            <a:r>
              <a:rPr lang="zh-CN" altLang="en-US" sz="2600" dirty="0">
                <a:solidFill>
                  <a:prstClr val="black"/>
                </a:solidFill>
                <a:latin typeface="微软雅黑" panose="020B0503020204020204" pitchFamily="34" charset="-122"/>
                <a:ea typeface="微软雅黑" panose="020B0503020204020204" pitchFamily="34" charset="-122"/>
              </a:rPr>
              <a:t>：尺寸、形状、管脚数、排列顺序</a:t>
            </a:r>
            <a:endParaRPr lang="en-US" altLang="zh-CN" sz="2600" dirty="0">
              <a:solidFill>
                <a:prstClr val="black"/>
              </a:solidFill>
              <a:latin typeface="微软雅黑" panose="020B0503020204020204" pitchFamily="34" charset="-122"/>
              <a:ea typeface="微软雅黑" panose="020B0503020204020204" pitchFamily="34" charset="-122"/>
            </a:endParaRPr>
          </a:p>
          <a:p>
            <a:pPr marL="514350" indent="-514350">
              <a:lnSpc>
                <a:spcPct val="150000"/>
              </a:lnSpc>
              <a:buFont typeface="+mj-lt"/>
              <a:buAutoNum type="arabicPeriod"/>
            </a:pPr>
            <a:r>
              <a:rPr lang="zh-CN" altLang="en-US" sz="2600" b="1" dirty="0">
                <a:solidFill>
                  <a:prstClr val="black"/>
                </a:solidFill>
                <a:latin typeface="微软雅黑" panose="020B0503020204020204" pitchFamily="34" charset="-122"/>
                <a:ea typeface="微软雅黑" panose="020B0503020204020204" pitchFamily="34" charset="-122"/>
              </a:rPr>
              <a:t>电气特性</a:t>
            </a:r>
            <a:r>
              <a:rPr lang="zh-CN" altLang="en-US" sz="2600" dirty="0">
                <a:solidFill>
                  <a:prstClr val="black"/>
                </a:solidFill>
                <a:latin typeface="微软雅黑" panose="020B0503020204020204" pitchFamily="34" charset="-122"/>
                <a:ea typeface="微软雅黑" panose="020B0503020204020204" pitchFamily="34" charset="-122"/>
              </a:rPr>
              <a:t>：传输方向和有效的电平范围</a:t>
            </a:r>
            <a:endParaRPr lang="en-US" altLang="zh-CN" sz="2600" dirty="0">
              <a:solidFill>
                <a:prstClr val="black"/>
              </a:solidFill>
              <a:latin typeface="微软雅黑" panose="020B0503020204020204" pitchFamily="34" charset="-122"/>
              <a:ea typeface="微软雅黑" panose="020B0503020204020204" pitchFamily="34" charset="-122"/>
            </a:endParaRPr>
          </a:p>
          <a:p>
            <a:pPr marL="514350" indent="-514350">
              <a:lnSpc>
                <a:spcPct val="150000"/>
              </a:lnSpc>
              <a:buFont typeface="+mj-lt"/>
              <a:buAutoNum type="arabicPeriod"/>
            </a:pPr>
            <a:r>
              <a:rPr lang="zh-CN" altLang="en-US" sz="2600" b="1" dirty="0">
                <a:solidFill>
                  <a:prstClr val="black"/>
                </a:solidFill>
                <a:latin typeface="微软雅黑" panose="020B0503020204020204" pitchFamily="34" charset="-122"/>
                <a:ea typeface="微软雅黑" panose="020B0503020204020204" pitchFamily="34" charset="-122"/>
              </a:rPr>
              <a:t>功能特性</a:t>
            </a:r>
            <a:r>
              <a:rPr lang="zh-CN" altLang="en-US" sz="2600" dirty="0">
                <a:solidFill>
                  <a:prstClr val="black"/>
                </a:solidFill>
                <a:latin typeface="微软雅黑" panose="020B0503020204020204" pitchFamily="34" charset="-122"/>
                <a:ea typeface="微软雅黑" panose="020B0503020204020204" pitchFamily="34" charset="-122"/>
              </a:rPr>
              <a:t>：每根传输线的功能（地址、数据、控制）</a:t>
            </a:r>
            <a:endParaRPr lang="en-US" altLang="zh-CN" sz="2600" dirty="0">
              <a:solidFill>
                <a:prstClr val="black"/>
              </a:solidFill>
              <a:latin typeface="微软雅黑" panose="020B0503020204020204" pitchFamily="34" charset="-122"/>
              <a:ea typeface="微软雅黑" panose="020B0503020204020204" pitchFamily="34" charset="-122"/>
            </a:endParaRPr>
          </a:p>
          <a:p>
            <a:pPr marL="514350" indent="-514350">
              <a:lnSpc>
                <a:spcPct val="150000"/>
              </a:lnSpc>
              <a:buFont typeface="+mj-lt"/>
              <a:buAutoNum type="arabicPeriod"/>
            </a:pPr>
            <a:r>
              <a:rPr lang="zh-CN" altLang="en-US" sz="2600" b="1" dirty="0">
                <a:solidFill>
                  <a:prstClr val="black"/>
                </a:solidFill>
                <a:latin typeface="微软雅黑" panose="020B0503020204020204" pitchFamily="34" charset="-122"/>
                <a:ea typeface="微软雅黑" panose="020B0503020204020204" pitchFamily="34" charset="-122"/>
              </a:rPr>
              <a:t>时间特性</a:t>
            </a:r>
            <a:r>
              <a:rPr lang="zh-CN" altLang="en-US" sz="2600" dirty="0">
                <a:solidFill>
                  <a:prstClr val="black"/>
                </a:solidFill>
                <a:latin typeface="微软雅黑" panose="020B0503020204020204" pitchFamily="34" charset="-122"/>
                <a:ea typeface="微软雅黑" panose="020B0503020204020204" pitchFamily="34" charset="-122"/>
              </a:rPr>
              <a:t>：信号的时序关系</a:t>
            </a:r>
            <a:endParaRPr lang="en-US" altLang="zh-CN" sz="2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436760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3452734" y="25426"/>
            <a:ext cx="5286530"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总线标准</a:t>
            </a:r>
          </a:p>
        </p:txBody>
      </p:sp>
      <p:graphicFrame>
        <p:nvGraphicFramePr>
          <p:cNvPr id="2" name="表格 2">
            <a:extLst>
              <a:ext uri="{FF2B5EF4-FFF2-40B4-BE49-F238E27FC236}">
                <a16:creationId xmlns:a16="http://schemas.microsoft.com/office/drawing/2014/main" id="{098C9793-979C-4446-B1F6-68415090A334}"/>
              </a:ext>
            </a:extLst>
          </p:cNvPr>
          <p:cNvGraphicFramePr>
            <a:graphicFrameLocks noGrp="1"/>
          </p:cNvGraphicFramePr>
          <p:nvPr>
            <p:extLst>
              <p:ext uri="{D42A27DB-BD31-4B8C-83A1-F6EECF244321}">
                <p14:modId xmlns:p14="http://schemas.microsoft.com/office/powerpoint/2010/main" val="698234282"/>
              </p:ext>
            </p:extLst>
          </p:nvPr>
        </p:nvGraphicFramePr>
        <p:xfrm>
          <a:off x="230604" y="610201"/>
          <a:ext cx="11730789" cy="1334926"/>
        </p:xfrm>
        <a:graphic>
          <a:graphicData uri="http://schemas.openxmlformats.org/drawingml/2006/table">
            <a:tbl>
              <a:tblPr firstRow="1" bandRow="1">
                <a:tableStyleId>{5C22544A-7EE6-4342-B048-85BDC9FD1C3A}</a:tableStyleId>
              </a:tblPr>
              <a:tblGrid>
                <a:gridCol w="1477880">
                  <a:extLst>
                    <a:ext uri="{9D8B030D-6E8A-4147-A177-3AD203B41FA5}">
                      <a16:colId xmlns:a16="http://schemas.microsoft.com/office/drawing/2014/main" val="4294689948"/>
                    </a:ext>
                  </a:extLst>
                </a:gridCol>
                <a:gridCol w="5678905">
                  <a:extLst>
                    <a:ext uri="{9D8B030D-6E8A-4147-A177-3AD203B41FA5}">
                      <a16:colId xmlns:a16="http://schemas.microsoft.com/office/drawing/2014/main" val="4046173157"/>
                    </a:ext>
                  </a:extLst>
                </a:gridCol>
                <a:gridCol w="2117558">
                  <a:extLst>
                    <a:ext uri="{9D8B030D-6E8A-4147-A177-3AD203B41FA5}">
                      <a16:colId xmlns:a16="http://schemas.microsoft.com/office/drawing/2014/main" val="1917398064"/>
                    </a:ext>
                  </a:extLst>
                </a:gridCol>
                <a:gridCol w="2456446">
                  <a:extLst>
                    <a:ext uri="{9D8B030D-6E8A-4147-A177-3AD203B41FA5}">
                      <a16:colId xmlns:a16="http://schemas.microsoft.com/office/drawing/2014/main" val="1612982864"/>
                    </a:ext>
                  </a:extLst>
                </a:gridCol>
              </a:tblGrid>
              <a:tr h="667463">
                <a:tc>
                  <a:txBody>
                    <a:bodyPr/>
                    <a:lstStyle/>
                    <a:p>
                      <a:pPr algn="ctr"/>
                      <a:r>
                        <a:rPr lang="zh-CN" altLang="en-US" sz="2400" dirty="0">
                          <a:latin typeface="微软雅黑" panose="020B0503020204020204" pitchFamily="34" charset="-122"/>
                          <a:ea typeface="微软雅黑" panose="020B0503020204020204" pitchFamily="34" charset="-122"/>
                        </a:rPr>
                        <a:t>总线标准</a:t>
                      </a:r>
                    </a:p>
                  </a:txBody>
                  <a:tcPr anchor="ctr"/>
                </a:tc>
                <a:tc>
                  <a:txBody>
                    <a:bodyPr/>
                    <a:lstStyle/>
                    <a:p>
                      <a:pPr algn="ctr"/>
                      <a:r>
                        <a:rPr lang="zh-CN" altLang="en-US" sz="2400" dirty="0">
                          <a:latin typeface="微软雅黑" panose="020B0503020204020204" pitchFamily="34" charset="-122"/>
                          <a:ea typeface="微软雅黑" panose="020B0503020204020204" pitchFamily="34" charset="-122"/>
                        </a:rPr>
                        <a:t>全称</a:t>
                      </a:r>
                    </a:p>
                  </a:txBody>
                  <a:tcPr anchor="ctr"/>
                </a:tc>
                <a:tc>
                  <a:txBody>
                    <a:bodyPr/>
                    <a:lstStyle/>
                    <a:p>
                      <a:pPr algn="ctr"/>
                      <a:r>
                        <a:rPr lang="zh-CN" altLang="en-US" sz="2400" dirty="0">
                          <a:latin typeface="微软雅黑" panose="020B0503020204020204" pitchFamily="34" charset="-122"/>
                          <a:ea typeface="微软雅黑" panose="020B0503020204020204" pitchFamily="34" charset="-122"/>
                        </a:rPr>
                        <a:t>典型速度</a:t>
                      </a:r>
                    </a:p>
                  </a:txBody>
                  <a:tcPr anchor="ctr"/>
                </a:tc>
                <a:tc>
                  <a:txBody>
                    <a:bodyPr/>
                    <a:lstStyle/>
                    <a:p>
                      <a:pPr algn="ctr"/>
                      <a:r>
                        <a:rPr lang="zh-CN" altLang="en-US" sz="2400" dirty="0">
                          <a:latin typeface="微软雅黑" panose="020B0503020204020204" pitchFamily="34" charset="-122"/>
                          <a:ea typeface="微软雅黑" panose="020B0503020204020204" pitchFamily="34" charset="-122"/>
                        </a:rPr>
                        <a:t>特点</a:t>
                      </a:r>
                    </a:p>
                  </a:txBody>
                  <a:tcPr anchor="ctr"/>
                </a:tc>
                <a:extLst>
                  <a:ext uri="{0D108BD9-81ED-4DB2-BD59-A6C34878D82A}">
                    <a16:rowId xmlns:a16="http://schemas.microsoft.com/office/drawing/2014/main" val="3653780572"/>
                  </a:ext>
                </a:extLst>
              </a:tr>
              <a:tr h="667463">
                <a:tc>
                  <a:txBody>
                    <a:bodyPr/>
                    <a:lstStyle/>
                    <a:p>
                      <a:pPr algn="ctr"/>
                      <a:r>
                        <a:rPr lang="en-US" altLang="zh-CN" sz="2400" dirty="0">
                          <a:latin typeface="微软雅黑" panose="020B0503020204020204" pitchFamily="34" charset="-122"/>
                          <a:ea typeface="微软雅黑" panose="020B0503020204020204" pitchFamily="34" charset="-122"/>
                        </a:rPr>
                        <a:t>SATA</a:t>
                      </a:r>
                      <a:endParaRPr lang="zh-CN" altLang="en-US" sz="24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200" dirty="0">
                          <a:latin typeface="微软雅黑" panose="020B0503020204020204" pitchFamily="34" charset="-122"/>
                          <a:ea typeface="微软雅黑" panose="020B0503020204020204" pitchFamily="34" charset="-122"/>
                        </a:rPr>
                        <a:t>Serial Advanced Technology Attachment</a:t>
                      </a:r>
                      <a:endParaRPr lang="zh-CN" altLang="en-US" sz="2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400" dirty="0">
                          <a:latin typeface="微软雅黑" panose="020B0503020204020204" pitchFamily="34" charset="-122"/>
                          <a:ea typeface="微软雅黑" panose="020B0503020204020204" pitchFamily="34" charset="-122"/>
                        </a:rPr>
                        <a:t>600MB/s</a:t>
                      </a:r>
                      <a:endParaRPr lang="zh-CN" altLang="en-US" sz="24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400" dirty="0">
                          <a:latin typeface="微软雅黑" panose="020B0503020204020204" pitchFamily="34" charset="-122"/>
                          <a:ea typeface="微软雅黑" panose="020B0503020204020204" pitchFamily="34" charset="-122"/>
                        </a:rPr>
                        <a:t>串行硬盘接口</a:t>
                      </a:r>
                    </a:p>
                  </a:txBody>
                  <a:tcPr anchor="ctr"/>
                </a:tc>
                <a:extLst>
                  <a:ext uri="{0D108BD9-81ED-4DB2-BD59-A6C34878D82A}">
                    <a16:rowId xmlns:a16="http://schemas.microsoft.com/office/drawing/2014/main" val="2322757445"/>
                  </a:ext>
                </a:extLst>
              </a:tr>
            </a:tbl>
          </a:graphicData>
        </a:graphic>
      </p:graphicFrame>
      <p:pic>
        <p:nvPicPr>
          <p:cNvPr id="3" name="图片 2">
            <a:extLst>
              <a:ext uri="{FF2B5EF4-FFF2-40B4-BE49-F238E27FC236}">
                <a16:creationId xmlns:a16="http://schemas.microsoft.com/office/drawing/2014/main" id="{F1962F56-0417-4BC9-B613-E4E5A1A053A1}"/>
              </a:ext>
            </a:extLst>
          </p:cNvPr>
          <p:cNvPicPr>
            <a:picLocks noChangeAspect="1"/>
          </p:cNvPicPr>
          <p:nvPr/>
        </p:nvPicPr>
        <p:blipFill>
          <a:blip r:embed="rId3"/>
          <a:stretch>
            <a:fillRect/>
          </a:stretch>
        </p:blipFill>
        <p:spPr>
          <a:xfrm>
            <a:off x="2890962" y="2388933"/>
            <a:ext cx="6410076" cy="3858866"/>
          </a:xfrm>
          <a:prstGeom prst="rect">
            <a:avLst/>
          </a:prstGeom>
        </p:spPr>
      </p:pic>
    </p:spTree>
    <p:extLst>
      <p:ext uri="{BB962C8B-B14F-4D97-AF65-F5344CB8AC3E}">
        <p14:creationId xmlns:p14="http://schemas.microsoft.com/office/powerpoint/2010/main" val="339363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34A0AD1-9C45-46D9-AD3D-031123B3E1C7}"/>
              </a:ext>
            </a:extLst>
          </p:cNvPr>
          <p:cNvSpPr txBox="1"/>
          <p:nvPr/>
        </p:nvSpPr>
        <p:spPr>
          <a:xfrm>
            <a:off x="49576" y="181957"/>
            <a:ext cx="12092848" cy="6494085"/>
          </a:xfrm>
          <a:prstGeom prst="rect">
            <a:avLst/>
          </a:prstGeom>
          <a:noFill/>
        </p:spPr>
        <p:txBody>
          <a:bodyPr wrap="square">
            <a:spAutoFit/>
          </a:bodyPr>
          <a:lstStyle/>
          <a:p>
            <a:r>
              <a:rPr lang="zh-CN" altLang="en-US" sz="1600" dirty="0">
                <a:latin typeface="微软雅黑" panose="020B0503020204020204" pitchFamily="34" charset="-122"/>
                <a:ea typeface="微软雅黑" panose="020B0503020204020204" pitchFamily="34" charset="-122"/>
              </a:rPr>
              <a:t>● 什么是总线？总线有哪几类？</a:t>
            </a:r>
          </a:p>
          <a:p>
            <a:r>
              <a:rPr lang="zh-CN" altLang="en-US" sz="1600" dirty="0">
                <a:latin typeface="微软雅黑" panose="020B0503020204020204" pitchFamily="34" charset="-122"/>
                <a:ea typeface="微软雅黑" panose="020B0503020204020204" pitchFamily="34" charset="-122"/>
              </a:rPr>
              <a:t>总线是指一组能为多个部件分时共享的公共信息传送线路。</a:t>
            </a:r>
          </a:p>
          <a:p>
            <a:r>
              <a:rPr lang="zh-CN" altLang="en-US" sz="1600" dirty="0">
                <a:latin typeface="微软雅黑" panose="020B0503020204020204" pitchFamily="34" charset="-122"/>
                <a:ea typeface="微软雅黑" panose="020B0503020204020204" pitchFamily="34" charset="-122"/>
              </a:rPr>
              <a:t>计算机系统中的总线按照功能可以分为</a:t>
            </a: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类：片内总线，系统总线和通信总线。其中片内总线用来连接芯片内部的各个部件，系统总线用来连接计算机系统内各功能部件，通信总线用来连接计算机系统之间或计算机系统与其他系统。</a:t>
            </a:r>
          </a:p>
          <a:p>
            <a:r>
              <a:rPr lang="zh-CN" altLang="en-US" sz="1600" dirty="0">
                <a:latin typeface="微软雅黑" panose="020B0503020204020204" pitchFamily="34" charset="-122"/>
                <a:ea typeface="微软雅黑" panose="020B0503020204020204" pitchFamily="34" charset="-122"/>
              </a:rPr>
              <a:t>● 引入总线结构有什么好处？</a:t>
            </a:r>
          </a:p>
          <a:p>
            <a:r>
              <a:rPr lang="zh-CN" altLang="en-US" sz="1600" dirty="0">
                <a:latin typeface="微软雅黑" panose="020B0503020204020204" pitchFamily="34" charset="-122"/>
                <a:ea typeface="微软雅黑" panose="020B0503020204020204" pitchFamily="34" charset="-122"/>
              </a:rPr>
              <a:t>① 简化了系统结构，便于系统设计制造。</a:t>
            </a:r>
          </a:p>
          <a:p>
            <a:r>
              <a:rPr lang="zh-CN" altLang="en-US" sz="1600" dirty="0">
                <a:latin typeface="微软雅黑" panose="020B0503020204020204" pitchFamily="34" charset="-122"/>
                <a:ea typeface="微软雅黑" panose="020B0503020204020204" pitchFamily="34" charset="-122"/>
              </a:rPr>
              <a:t>② 大大减少了连线数目，便于布线，减小体积，提高系统的可靠性。</a:t>
            </a:r>
          </a:p>
          <a:p>
            <a:r>
              <a:rPr lang="zh-CN" altLang="en-US" sz="1600" dirty="0">
                <a:latin typeface="微软雅黑" panose="020B0503020204020204" pitchFamily="34" charset="-122"/>
                <a:ea typeface="微软雅黑" panose="020B0503020204020204" pitchFamily="34" charset="-122"/>
              </a:rPr>
              <a:t>③ 便于接口设计，所有与总线连接的设备均采用类似的接口。</a:t>
            </a:r>
          </a:p>
          <a:p>
            <a:r>
              <a:rPr lang="zh-CN" altLang="en-US" sz="1600" dirty="0">
                <a:latin typeface="微软雅黑" panose="020B0503020204020204" pitchFamily="34" charset="-122"/>
                <a:ea typeface="微软雅黑" panose="020B0503020204020204" pitchFamily="34" charset="-122"/>
              </a:rPr>
              <a:t>④ 便于系统的扩充、更新与灵活配置，易于实现系统的模块化。</a:t>
            </a:r>
          </a:p>
          <a:p>
            <a:r>
              <a:rPr lang="zh-CN" altLang="en-US" sz="1600" dirty="0">
                <a:latin typeface="微软雅黑" panose="020B0503020204020204" pitchFamily="34" charset="-122"/>
                <a:ea typeface="微软雅黑" panose="020B0503020204020204" pitchFamily="34" charset="-122"/>
              </a:rPr>
              <a:t>⑤ 便于设备的软件设计，所有接口的软件对不同的接口地址进行操作。</a:t>
            </a:r>
          </a:p>
          <a:p>
            <a:r>
              <a:rPr lang="zh-CN" altLang="en-US" sz="1600" dirty="0">
                <a:latin typeface="微软雅黑" panose="020B0503020204020204" pitchFamily="34" charset="-122"/>
                <a:ea typeface="微软雅黑" panose="020B0503020204020204" pitchFamily="34" charset="-122"/>
              </a:rPr>
              <a:t>⑥ 便于故障诊断和维修，同时也能降低成本。</a:t>
            </a:r>
          </a:p>
          <a:p>
            <a:r>
              <a:rPr lang="zh-CN" altLang="en-US" sz="1600" dirty="0">
                <a:latin typeface="微软雅黑" panose="020B0503020204020204" pitchFamily="34" charset="-122"/>
                <a:ea typeface="微软雅黑" panose="020B0503020204020204" pitchFamily="34" charset="-122"/>
              </a:rPr>
              <a:t>● 总线的主要性能指标有哪些？</a:t>
            </a:r>
          </a:p>
          <a:p>
            <a:r>
              <a:rPr lang="zh-CN" altLang="en-US" sz="1600" dirty="0">
                <a:latin typeface="微软雅黑" panose="020B0503020204020204" pitchFamily="34" charset="-122"/>
                <a:ea typeface="微软雅黑" panose="020B0503020204020204" pitchFamily="34" charset="-122"/>
              </a:rPr>
              <a:t>总线的性能指标主要包括传输周期、时钟周期、总线宽度以及总线带宽。</a:t>
            </a:r>
          </a:p>
          <a:p>
            <a:r>
              <a:rPr lang="zh-CN" altLang="en-US" sz="1600" dirty="0">
                <a:latin typeface="微软雅黑" panose="020B0503020204020204" pitchFamily="34" charset="-122"/>
                <a:ea typeface="微软雅黑" panose="020B0503020204020204" pitchFamily="34" charset="-122"/>
              </a:rPr>
              <a:t>● 什么是总线仲裁？总线仲裁的方式有哪些？</a:t>
            </a:r>
          </a:p>
          <a:p>
            <a:r>
              <a:rPr lang="zh-CN" altLang="en-US" sz="1600" dirty="0">
                <a:latin typeface="微软雅黑" panose="020B0503020204020204" pitchFamily="34" charset="-122"/>
                <a:ea typeface="微软雅黑" panose="020B0503020204020204" pitchFamily="34" charset="-122"/>
              </a:rPr>
              <a:t>多个主设备同时竞争主线控制权时，以某种方式选择一个主设备优先获得总线控制权称为总线仲裁。</a:t>
            </a:r>
          </a:p>
          <a:p>
            <a:r>
              <a:rPr lang="zh-CN" altLang="en-US" sz="1600" dirty="0">
                <a:latin typeface="微软雅黑" panose="020B0503020204020204" pitchFamily="34" charset="-122"/>
                <a:ea typeface="微软雅黑" panose="020B0503020204020204" pitchFamily="34" charset="-122"/>
              </a:rPr>
              <a:t>总线仲裁方式分为集中式和分布式，其中集中仲裁方式又分为链式查询方式，计数器定时查询方式和独立请求方式，而分布式仲裁方式不需要中央仲裁器，每个潜在的主模块都有自己的仲裁号和仲裁器。</a:t>
            </a:r>
          </a:p>
          <a:p>
            <a:r>
              <a:rPr lang="zh-CN" altLang="en-US" sz="1600" dirty="0">
                <a:latin typeface="微软雅黑" panose="020B0503020204020204" pitchFamily="34" charset="-122"/>
                <a:ea typeface="微软雅黑" panose="020B0503020204020204" pitchFamily="34" charset="-122"/>
              </a:rPr>
              <a:t>● 总线周期有几个阶段？</a:t>
            </a:r>
          </a:p>
          <a:p>
            <a:r>
              <a:rPr lang="zh-CN" altLang="en-US" sz="1600" dirty="0">
                <a:latin typeface="微软雅黑" panose="020B0503020204020204" pitchFamily="34" charset="-122"/>
                <a:ea typeface="微软雅黑" panose="020B0503020204020204" pitchFamily="34" charset="-122"/>
              </a:rPr>
              <a:t>一个总线周期通常可分为</a:t>
            </a: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个阶段：申请分配阶段，寻址阶段，传输阶段，结束阶段。</a:t>
            </a:r>
          </a:p>
          <a:p>
            <a:r>
              <a:rPr lang="zh-CN" altLang="en-US" sz="1600" dirty="0">
                <a:latin typeface="微软雅黑" panose="020B0503020204020204" pitchFamily="34" charset="-122"/>
                <a:ea typeface="微软雅黑" panose="020B0503020204020204" pitchFamily="34" charset="-122"/>
              </a:rPr>
              <a:t>申请分配阶段：主设备向总线提出使用请求；</a:t>
            </a:r>
          </a:p>
          <a:p>
            <a:r>
              <a:rPr lang="zh-CN" altLang="en-US" sz="1600" dirty="0">
                <a:latin typeface="微软雅黑" panose="020B0503020204020204" pitchFamily="34" charset="-122"/>
                <a:ea typeface="微软雅黑" panose="020B0503020204020204" pitchFamily="34" charset="-122"/>
              </a:rPr>
              <a:t>寻址阶段：通过总线发出本次要访问的从模块的地址及有关命令；</a:t>
            </a:r>
          </a:p>
          <a:p>
            <a:r>
              <a:rPr lang="zh-CN" altLang="en-US" sz="1600" dirty="0">
                <a:latin typeface="微软雅黑" panose="020B0503020204020204" pitchFamily="34" charset="-122"/>
                <a:ea typeface="微软雅黑" panose="020B0503020204020204" pitchFamily="34" charset="-122"/>
              </a:rPr>
              <a:t>传输阶段：主模块和从模块进行数据交换，可单向或双向进行数据传送；</a:t>
            </a:r>
          </a:p>
          <a:p>
            <a:r>
              <a:rPr lang="zh-CN" altLang="en-US" sz="1600" dirty="0">
                <a:latin typeface="微软雅黑" panose="020B0503020204020204" pitchFamily="34" charset="-122"/>
                <a:ea typeface="微软雅黑" panose="020B0503020204020204" pitchFamily="34" charset="-122"/>
              </a:rPr>
              <a:t>结束阶段：主模块的有关信息均从系统总线上撤除，让出总线使用权。</a:t>
            </a:r>
          </a:p>
          <a:p>
            <a:r>
              <a:rPr lang="zh-CN" altLang="en-US" sz="1600" dirty="0">
                <a:latin typeface="微软雅黑" panose="020B0503020204020204" pitchFamily="34" charset="-122"/>
                <a:ea typeface="微软雅黑" panose="020B0503020204020204" pitchFamily="34" charset="-122"/>
              </a:rPr>
              <a:t>● 总线定时方式有哪些？</a:t>
            </a:r>
          </a:p>
          <a:p>
            <a:r>
              <a:rPr lang="zh-CN" altLang="en-US" sz="1600" dirty="0">
                <a:latin typeface="微软雅黑" panose="020B0503020204020204" pitchFamily="34" charset="-122"/>
                <a:ea typeface="微软雅黑" panose="020B0503020204020204" pitchFamily="34" charset="-122"/>
              </a:rPr>
              <a:t>总线定时分为同步和异步两种基本定时方式，同步方式是指系统采用一个统一的时钟信号来协调发送和接收双方的传递定时关系；异步方式是指没有统一的时钟，依靠相互制约的“握手”来实现定时通信。</a:t>
            </a:r>
          </a:p>
        </p:txBody>
      </p:sp>
    </p:spTree>
    <p:extLst>
      <p:ext uri="{BB962C8B-B14F-4D97-AF65-F5344CB8AC3E}">
        <p14:creationId xmlns:p14="http://schemas.microsoft.com/office/powerpoint/2010/main" val="3861882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3628870" y="13396"/>
            <a:ext cx="4934260"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总线的分类</a:t>
            </a:r>
          </a:p>
        </p:txBody>
      </p:sp>
      <p:sp>
        <p:nvSpPr>
          <p:cNvPr id="15" name="文本框 14">
            <a:extLst>
              <a:ext uri="{FF2B5EF4-FFF2-40B4-BE49-F238E27FC236}">
                <a16:creationId xmlns:a16="http://schemas.microsoft.com/office/drawing/2014/main" id="{0C7F117E-9357-45AA-B7CC-36E2E4B79068}"/>
              </a:ext>
            </a:extLst>
          </p:cNvPr>
          <p:cNvSpPr txBox="1"/>
          <p:nvPr/>
        </p:nvSpPr>
        <p:spPr>
          <a:xfrm>
            <a:off x="1731168" y="2951606"/>
            <a:ext cx="1553454" cy="621773"/>
          </a:xfrm>
          <a:prstGeom prst="rect">
            <a:avLst/>
          </a:prstGeom>
          <a:noFill/>
        </p:spPr>
        <p:txBody>
          <a:bodyPr wrap="square">
            <a:spAutoFit/>
          </a:bodyPr>
          <a:lstStyle/>
          <a:p>
            <a:pPr>
              <a:lnSpc>
                <a:spcPct val="150000"/>
              </a:lnSpc>
            </a:pPr>
            <a:r>
              <a:rPr lang="zh-CN" altLang="en-US" sz="2600" dirty="0">
                <a:solidFill>
                  <a:prstClr val="black"/>
                </a:solidFill>
                <a:latin typeface="微软雅黑" panose="020B0503020204020204" pitchFamily="34" charset="-122"/>
                <a:ea typeface="微软雅黑" panose="020B0503020204020204" pitchFamily="34" charset="-122"/>
              </a:rPr>
              <a:t>总线分类</a:t>
            </a:r>
            <a:endParaRPr lang="en-US" altLang="zh-CN" sz="2600" dirty="0">
              <a:solidFill>
                <a:prstClr val="black"/>
              </a:solidFill>
              <a:latin typeface="微软雅黑" panose="020B0503020204020204" pitchFamily="34" charset="-122"/>
              <a:ea typeface="微软雅黑" panose="020B0503020204020204" pitchFamily="34" charset="-122"/>
            </a:endParaRPr>
          </a:p>
        </p:txBody>
      </p:sp>
      <p:sp>
        <p:nvSpPr>
          <p:cNvPr id="2" name="左大括号 1">
            <a:extLst>
              <a:ext uri="{FF2B5EF4-FFF2-40B4-BE49-F238E27FC236}">
                <a16:creationId xmlns:a16="http://schemas.microsoft.com/office/drawing/2014/main" id="{2F087AE7-2A62-4CF1-AB04-E2419FBE4777}"/>
              </a:ext>
            </a:extLst>
          </p:cNvPr>
          <p:cNvSpPr/>
          <p:nvPr/>
        </p:nvSpPr>
        <p:spPr>
          <a:xfrm>
            <a:off x="3284622" y="1722868"/>
            <a:ext cx="469232" cy="3276000"/>
          </a:xfrm>
          <a:prstGeom prst="leftBrace">
            <a:avLst>
              <a:gd name="adj1" fmla="val 36538"/>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F947461A-4CE1-437F-B744-B15C68BACAD3}"/>
              </a:ext>
            </a:extLst>
          </p:cNvPr>
          <p:cNvSpPr txBox="1"/>
          <p:nvPr/>
        </p:nvSpPr>
        <p:spPr>
          <a:xfrm>
            <a:off x="3750847" y="1336749"/>
            <a:ext cx="2755229" cy="621773"/>
          </a:xfrm>
          <a:prstGeom prst="rect">
            <a:avLst/>
          </a:prstGeom>
          <a:noFill/>
        </p:spPr>
        <p:txBody>
          <a:bodyPr wrap="square">
            <a:spAutoFit/>
          </a:bodyPr>
          <a:lstStyle/>
          <a:p>
            <a:pPr>
              <a:lnSpc>
                <a:spcPct val="150000"/>
              </a:lnSpc>
            </a:pPr>
            <a:r>
              <a:rPr lang="zh-CN" altLang="en-US" sz="2600" dirty="0">
                <a:solidFill>
                  <a:prstClr val="black"/>
                </a:solidFill>
                <a:latin typeface="微软雅黑" panose="020B0503020204020204" pitchFamily="34" charset="-122"/>
                <a:ea typeface="微软雅黑" panose="020B0503020204020204" pitchFamily="34" charset="-122"/>
              </a:rPr>
              <a:t>按数据传输格式</a:t>
            </a:r>
            <a:endParaRPr lang="en-US" altLang="zh-CN" sz="2600" dirty="0">
              <a:solidFill>
                <a:prstClr val="black"/>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6094EDB1-0660-4A87-9A67-88A0FF72500A}"/>
              </a:ext>
            </a:extLst>
          </p:cNvPr>
          <p:cNvSpPr txBox="1"/>
          <p:nvPr/>
        </p:nvSpPr>
        <p:spPr>
          <a:xfrm>
            <a:off x="3750847" y="2951607"/>
            <a:ext cx="1888956" cy="621773"/>
          </a:xfrm>
          <a:prstGeom prst="rect">
            <a:avLst/>
          </a:prstGeom>
          <a:noFill/>
        </p:spPr>
        <p:txBody>
          <a:bodyPr wrap="square">
            <a:spAutoFit/>
          </a:bodyPr>
          <a:lstStyle/>
          <a:p>
            <a:pPr>
              <a:lnSpc>
                <a:spcPct val="150000"/>
              </a:lnSpc>
            </a:pPr>
            <a:r>
              <a:rPr lang="zh-CN" altLang="en-US" sz="2600" dirty="0">
                <a:solidFill>
                  <a:prstClr val="black"/>
                </a:solidFill>
                <a:latin typeface="微软雅黑" panose="020B0503020204020204" pitchFamily="34" charset="-122"/>
                <a:ea typeface="微软雅黑" panose="020B0503020204020204" pitchFamily="34" charset="-122"/>
              </a:rPr>
              <a:t>按总线功能</a:t>
            </a:r>
            <a:endParaRPr lang="en-US" altLang="zh-CN" sz="2600" dirty="0">
              <a:solidFill>
                <a:prstClr val="black"/>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A3CDC0FF-0910-45F9-AE1D-FFAF2E131F7F}"/>
              </a:ext>
            </a:extLst>
          </p:cNvPr>
          <p:cNvSpPr txBox="1"/>
          <p:nvPr/>
        </p:nvSpPr>
        <p:spPr>
          <a:xfrm>
            <a:off x="3750847" y="4566464"/>
            <a:ext cx="2526629" cy="621773"/>
          </a:xfrm>
          <a:prstGeom prst="rect">
            <a:avLst/>
          </a:prstGeom>
          <a:noFill/>
        </p:spPr>
        <p:txBody>
          <a:bodyPr wrap="square">
            <a:spAutoFit/>
          </a:bodyPr>
          <a:lstStyle/>
          <a:p>
            <a:pPr>
              <a:lnSpc>
                <a:spcPct val="150000"/>
              </a:lnSpc>
            </a:pPr>
            <a:r>
              <a:rPr lang="zh-CN" altLang="en-US" sz="2600" dirty="0">
                <a:solidFill>
                  <a:prstClr val="black"/>
                </a:solidFill>
                <a:latin typeface="微软雅黑" panose="020B0503020204020204" pitchFamily="34" charset="-122"/>
                <a:ea typeface="微软雅黑" panose="020B0503020204020204" pitchFamily="34" charset="-122"/>
              </a:rPr>
              <a:t>按时序控制方式</a:t>
            </a:r>
            <a:endParaRPr lang="en-US" altLang="zh-CN" sz="2600" dirty="0">
              <a:solidFill>
                <a:prstClr val="black"/>
              </a:solidFill>
              <a:latin typeface="微软雅黑" panose="020B0503020204020204" pitchFamily="34" charset="-122"/>
              <a:ea typeface="微软雅黑" panose="020B0503020204020204" pitchFamily="34" charset="-122"/>
            </a:endParaRPr>
          </a:p>
        </p:txBody>
      </p:sp>
      <p:sp>
        <p:nvSpPr>
          <p:cNvPr id="9" name="左大括号 8">
            <a:extLst>
              <a:ext uri="{FF2B5EF4-FFF2-40B4-BE49-F238E27FC236}">
                <a16:creationId xmlns:a16="http://schemas.microsoft.com/office/drawing/2014/main" id="{249032DE-41EC-4005-A0BE-6AAA32039C7D}"/>
              </a:ext>
            </a:extLst>
          </p:cNvPr>
          <p:cNvSpPr/>
          <p:nvPr/>
        </p:nvSpPr>
        <p:spPr>
          <a:xfrm>
            <a:off x="6274468" y="1336749"/>
            <a:ext cx="469232" cy="756000"/>
          </a:xfrm>
          <a:prstGeom prst="leftBrace">
            <a:avLst>
              <a:gd name="adj1" fmla="val 36538"/>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2BB53135-AD84-45BA-A7C0-14955E40FBF4}"/>
              </a:ext>
            </a:extLst>
          </p:cNvPr>
          <p:cNvSpPr txBox="1"/>
          <p:nvPr/>
        </p:nvSpPr>
        <p:spPr>
          <a:xfrm>
            <a:off x="6700590" y="1714749"/>
            <a:ext cx="1888956" cy="621773"/>
          </a:xfrm>
          <a:prstGeom prst="rect">
            <a:avLst/>
          </a:prstGeom>
          <a:noFill/>
        </p:spPr>
        <p:txBody>
          <a:bodyPr wrap="square">
            <a:spAutoFit/>
          </a:bodyPr>
          <a:lstStyle/>
          <a:p>
            <a:pPr>
              <a:lnSpc>
                <a:spcPct val="150000"/>
              </a:lnSpc>
            </a:pPr>
            <a:r>
              <a:rPr lang="zh-CN" altLang="en-US" sz="2600" dirty="0">
                <a:solidFill>
                  <a:prstClr val="black"/>
                </a:solidFill>
                <a:latin typeface="微软雅黑" panose="020B0503020204020204" pitchFamily="34" charset="-122"/>
                <a:ea typeface="微软雅黑" panose="020B0503020204020204" pitchFamily="34" charset="-122"/>
              </a:rPr>
              <a:t>并行总线</a:t>
            </a:r>
            <a:endParaRPr lang="en-US" altLang="zh-CN" sz="2600" dirty="0">
              <a:solidFill>
                <a:prstClr val="black"/>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11AB0556-511F-4821-852B-2BB8FA8D8489}"/>
              </a:ext>
            </a:extLst>
          </p:cNvPr>
          <p:cNvSpPr txBox="1"/>
          <p:nvPr/>
        </p:nvSpPr>
        <p:spPr>
          <a:xfrm>
            <a:off x="6657479" y="944267"/>
            <a:ext cx="1888956" cy="621773"/>
          </a:xfrm>
          <a:prstGeom prst="rect">
            <a:avLst/>
          </a:prstGeom>
          <a:noFill/>
        </p:spPr>
        <p:txBody>
          <a:bodyPr wrap="square">
            <a:spAutoFit/>
          </a:bodyPr>
          <a:lstStyle/>
          <a:p>
            <a:pPr>
              <a:lnSpc>
                <a:spcPct val="150000"/>
              </a:lnSpc>
            </a:pPr>
            <a:r>
              <a:rPr lang="zh-CN" altLang="en-US" sz="2600" dirty="0">
                <a:solidFill>
                  <a:prstClr val="black"/>
                </a:solidFill>
                <a:latin typeface="微软雅黑" panose="020B0503020204020204" pitchFamily="34" charset="-122"/>
                <a:ea typeface="微软雅黑" panose="020B0503020204020204" pitchFamily="34" charset="-122"/>
              </a:rPr>
              <a:t>串行总线</a:t>
            </a:r>
            <a:endParaRPr lang="en-US" altLang="zh-CN" sz="2600" dirty="0">
              <a:solidFill>
                <a:prstClr val="black"/>
              </a:solidFill>
              <a:latin typeface="微软雅黑" panose="020B0503020204020204" pitchFamily="34" charset="-122"/>
              <a:ea typeface="微软雅黑" panose="020B0503020204020204" pitchFamily="34" charset="-122"/>
            </a:endParaRPr>
          </a:p>
        </p:txBody>
      </p:sp>
      <p:sp>
        <p:nvSpPr>
          <p:cNvPr id="12" name="左大括号 11">
            <a:extLst>
              <a:ext uri="{FF2B5EF4-FFF2-40B4-BE49-F238E27FC236}">
                <a16:creationId xmlns:a16="http://schemas.microsoft.com/office/drawing/2014/main" id="{3F649B8D-500D-4660-912C-FE404345CCE0}"/>
              </a:ext>
            </a:extLst>
          </p:cNvPr>
          <p:cNvSpPr/>
          <p:nvPr/>
        </p:nvSpPr>
        <p:spPr>
          <a:xfrm>
            <a:off x="5636796" y="2846492"/>
            <a:ext cx="469232" cy="1008000"/>
          </a:xfrm>
          <a:prstGeom prst="leftBrace">
            <a:avLst>
              <a:gd name="adj1" fmla="val 36538"/>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C8F4E8AA-4FD6-4CC8-AFF3-B09C3AF7A587}"/>
              </a:ext>
            </a:extLst>
          </p:cNvPr>
          <p:cNvSpPr txBox="1"/>
          <p:nvPr/>
        </p:nvSpPr>
        <p:spPr>
          <a:xfrm>
            <a:off x="6082976" y="3471074"/>
            <a:ext cx="1888956" cy="621773"/>
          </a:xfrm>
          <a:prstGeom prst="rect">
            <a:avLst/>
          </a:prstGeom>
          <a:noFill/>
        </p:spPr>
        <p:txBody>
          <a:bodyPr wrap="square">
            <a:spAutoFit/>
          </a:bodyPr>
          <a:lstStyle/>
          <a:p>
            <a:pPr>
              <a:lnSpc>
                <a:spcPct val="150000"/>
              </a:lnSpc>
            </a:pPr>
            <a:r>
              <a:rPr lang="zh-CN" altLang="en-US" sz="2600" dirty="0">
                <a:solidFill>
                  <a:prstClr val="black"/>
                </a:solidFill>
                <a:latin typeface="微软雅黑" panose="020B0503020204020204" pitchFamily="34" charset="-122"/>
                <a:ea typeface="微软雅黑" panose="020B0503020204020204" pitchFamily="34" charset="-122"/>
              </a:rPr>
              <a:t>通信总线</a:t>
            </a:r>
            <a:endParaRPr lang="en-US" altLang="zh-CN" sz="2600" dirty="0">
              <a:solidFill>
                <a:prstClr val="black"/>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3B49991A-43B9-42BF-AC0D-3BB84C6911B9}"/>
              </a:ext>
            </a:extLst>
          </p:cNvPr>
          <p:cNvSpPr txBox="1"/>
          <p:nvPr/>
        </p:nvSpPr>
        <p:spPr>
          <a:xfrm>
            <a:off x="6082976" y="2499252"/>
            <a:ext cx="1888956" cy="621773"/>
          </a:xfrm>
          <a:prstGeom prst="rect">
            <a:avLst/>
          </a:prstGeom>
          <a:noFill/>
        </p:spPr>
        <p:txBody>
          <a:bodyPr wrap="square">
            <a:spAutoFit/>
          </a:bodyPr>
          <a:lstStyle/>
          <a:p>
            <a:pPr>
              <a:lnSpc>
                <a:spcPct val="150000"/>
              </a:lnSpc>
            </a:pPr>
            <a:r>
              <a:rPr lang="zh-CN" altLang="en-US" sz="2600" dirty="0">
                <a:solidFill>
                  <a:prstClr val="black"/>
                </a:solidFill>
                <a:latin typeface="微软雅黑" panose="020B0503020204020204" pitchFamily="34" charset="-122"/>
                <a:ea typeface="微软雅黑" panose="020B0503020204020204" pitchFamily="34" charset="-122"/>
              </a:rPr>
              <a:t>片内总线</a:t>
            </a:r>
            <a:endParaRPr lang="en-US" altLang="zh-CN" sz="2600" dirty="0">
              <a:solidFill>
                <a:prstClr val="black"/>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2A479269-9455-4A71-9D73-961F43B82264}"/>
              </a:ext>
            </a:extLst>
          </p:cNvPr>
          <p:cNvSpPr txBox="1"/>
          <p:nvPr/>
        </p:nvSpPr>
        <p:spPr>
          <a:xfrm>
            <a:off x="6082976" y="2985163"/>
            <a:ext cx="1888956" cy="621773"/>
          </a:xfrm>
          <a:prstGeom prst="rect">
            <a:avLst/>
          </a:prstGeom>
          <a:noFill/>
        </p:spPr>
        <p:txBody>
          <a:bodyPr wrap="square">
            <a:spAutoFit/>
          </a:bodyPr>
          <a:lstStyle/>
          <a:p>
            <a:pPr>
              <a:lnSpc>
                <a:spcPct val="150000"/>
              </a:lnSpc>
            </a:pPr>
            <a:r>
              <a:rPr lang="zh-CN" altLang="en-US" sz="2600" dirty="0">
                <a:solidFill>
                  <a:prstClr val="black"/>
                </a:solidFill>
                <a:latin typeface="微软雅黑" panose="020B0503020204020204" pitchFamily="34" charset="-122"/>
                <a:ea typeface="微软雅黑" panose="020B0503020204020204" pitchFamily="34" charset="-122"/>
              </a:rPr>
              <a:t>系统总线</a:t>
            </a:r>
            <a:endParaRPr lang="en-US" altLang="zh-CN" sz="2600" dirty="0">
              <a:solidFill>
                <a:prstClr val="black"/>
              </a:solidFill>
              <a:latin typeface="微软雅黑" panose="020B0503020204020204" pitchFamily="34" charset="-122"/>
              <a:ea typeface="微软雅黑" panose="020B0503020204020204" pitchFamily="34" charset="-122"/>
            </a:endParaRPr>
          </a:p>
        </p:txBody>
      </p:sp>
      <p:sp>
        <p:nvSpPr>
          <p:cNvPr id="17" name="左大括号 16">
            <a:extLst>
              <a:ext uri="{FF2B5EF4-FFF2-40B4-BE49-F238E27FC236}">
                <a16:creationId xmlns:a16="http://schemas.microsoft.com/office/drawing/2014/main" id="{E9A29F66-1324-4FB7-A8F4-658AE5DADC92}"/>
              </a:ext>
            </a:extLst>
          </p:cNvPr>
          <p:cNvSpPr/>
          <p:nvPr/>
        </p:nvSpPr>
        <p:spPr>
          <a:xfrm>
            <a:off x="6317578" y="4620868"/>
            <a:ext cx="469232" cy="756000"/>
          </a:xfrm>
          <a:prstGeom prst="leftBrace">
            <a:avLst>
              <a:gd name="adj1" fmla="val 36538"/>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DB3C09D6-8EF4-4192-82CA-869732E59656}"/>
              </a:ext>
            </a:extLst>
          </p:cNvPr>
          <p:cNvSpPr txBox="1"/>
          <p:nvPr/>
        </p:nvSpPr>
        <p:spPr>
          <a:xfrm>
            <a:off x="6743700" y="4998868"/>
            <a:ext cx="1888956" cy="621773"/>
          </a:xfrm>
          <a:prstGeom prst="rect">
            <a:avLst/>
          </a:prstGeom>
          <a:noFill/>
        </p:spPr>
        <p:txBody>
          <a:bodyPr wrap="square">
            <a:spAutoFit/>
          </a:bodyPr>
          <a:lstStyle/>
          <a:p>
            <a:pPr>
              <a:lnSpc>
                <a:spcPct val="150000"/>
              </a:lnSpc>
            </a:pPr>
            <a:r>
              <a:rPr lang="zh-CN" altLang="en-US" sz="2600" dirty="0">
                <a:solidFill>
                  <a:prstClr val="black"/>
                </a:solidFill>
                <a:latin typeface="微软雅黑" panose="020B0503020204020204" pitchFamily="34" charset="-122"/>
                <a:ea typeface="微软雅黑" panose="020B0503020204020204" pitchFamily="34" charset="-122"/>
              </a:rPr>
              <a:t>异步总线</a:t>
            </a:r>
            <a:endParaRPr lang="en-US" altLang="zh-CN" sz="2600" dirty="0">
              <a:solidFill>
                <a:prstClr val="black"/>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395CD530-2458-4E20-A1A2-240223DF30FD}"/>
              </a:ext>
            </a:extLst>
          </p:cNvPr>
          <p:cNvSpPr txBox="1"/>
          <p:nvPr/>
        </p:nvSpPr>
        <p:spPr>
          <a:xfrm>
            <a:off x="6700589" y="4228386"/>
            <a:ext cx="1888956" cy="621773"/>
          </a:xfrm>
          <a:prstGeom prst="rect">
            <a:avLst/>
          </a:prstGeom>
          <a:noFill/>
        </p:spPr>
        <p:txBody>
          <a:bodyPr wrap="square">
            <a:spAutoFit/>
          </a:bodyPr>
          <a:lstStyle/>
          <a:p>
            <a:pPr>
              <a:lnSpc>
                <a:spcPct val="150000"/>
              </a:lnSpc>
            </a:pPr>
            <a:r>
              <a:rPr lang="zh-CN" altLang="en-US" sz="2600" dirty="0">
                <a:solidFill>
                  <a:prstClr val="black"/>
                </a:solidFill>
                <a:latin typeface="微软雅黑" panose="020B0503020204020204" pitchFamily="34" charset="-122"/>
                <a:ea typeface="微软雅黑" panose="020B0503020204020204" pitchFamily="34" charset="-122"/>
              </a:rPr>
              <a:t>同步总线</a:t>
            </a:r>
            <a:endParaRPr lang="en-US" altLang="zh-CN" sz="2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9809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 grpId="0" animBg="1"/>
      <p:bldP spid="5" grpId="0"/>
      <p:bldP spid="7" grpId="0"/>
      <p:bldP spid="8" grpId="0"/>
      <p:bldP spid="9" grpId="0" animBg="1"/>
      <p:bldP spid="10" grpId="0"/>
      <p:bldP spid="11" grpId="0"/>
      <p:bldP spid="12" grpId="0" animBg="1"/>
      <p:bldP spid="13" grpId="0"/>
      <p:bldP spid="14" grpId="0"/>
      <p:bldP spid="16" grpId="0"/>
      <p:bldP spid="17" grpId="0" animBg="1"/>
      <p:bldP spid="18"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2460129" y="25428"/>
            <a:ext cx="7271741"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按传数据输格式分类</a:t>
            </a:r>
          </a:p>
        </p:txBody>
      </p:sp>
      <p:pic>
        <p:nvPicPr>
          <p:cNvPr id="4" name="图片 3">
            <a:extLst>
              <a:ext uri="{FF2B5EF4-FFF2-40B4-BE49-F238E27FC236}">
                <a16:creationId xmlns:a16="http://schemas.microsoft.com/office/drawing/2014/main" id="{53BB5232-D5E7-47CF-BE9B-77488A40462A}"/>
              </a:ext>
            </a:extLst>
          </p:cNvPr>
          <p:cNvPicPr>
            <a:picLocks noChangeAspect="1"/>
          </p:cNvPicPr>
          <p:nvPr/>
        </p:nvPicPr>
        <p:blipFill>
          <a:blip r:embed="rId3"/>
          <a:stretch>
            <a:fillRect/>
          </a:stretch>
        </p:blipFill>
        <p:spPr>
          <a:xfrm>
            <a:off x="304622" y="598171"/>
            <a:ext cx="4784635" cy="6112203"/>
          </a:xfrm>
          <a:prstGeom prst="rect">
            <a:avLst/>
          </a:prstGeom>
        </p:spPr>
      </p:pic>
      <p:sp>
        <p:nvSpPr>
          <p:cNvPr id="20" name="文本框 19">
            <a:extLst>
              <a:ext uri="{FF2B5EF4-FFF2-40B4-BE49-F238E27FC236}">
                <a16:creationId xmlns:a16="http://schemas.microsoft.com/office/drawing/2014/main" id="{64962F1C-6302-4732-95E6-68C55D61333E}"/>
              </a:ext>
            </a:extLst>
          </p:cNvPr>
          <p:cNvSpPr txBox="1"/>
          <p:nvPr/>
        </p:nvSpPr>
        <p:spPr>
          <a:xfrm>
            <a:off x="5254795" y="598171"/>
            <a:ext cx="6548184" cy="1292662"/>
          </a:xfrm>
          <a:prstGeom prst="rect">
            <a:avLst/>
          </a:prstGeom>
          <a:noFill/>
        </p:spPr>
        <p:txBody>
          <a:bodyPr wrap="square">
            <a:spAutoFit/>
          </a:bodyPr>
          <a:lstStyle/>
          <a:p>
            <a:r>
              <a:rPr lang="zh-CN" altLang="en-US" sz="2600" dirty="0">
                <a:solidFill>
                  <a:prstClr val="black"/>
                </a:solidFill>
                <a:latin typeface="微软雅黑" panose="020B0503020204020204" pitchFamily="34" charset="-122"/>
                <a:ea typeface="微软雅黑" panose="020B0503020204020204" pitchFamily="34" charset="-122"/>
              </a:rPr>
              <a:t>优点：只需要一条传输线，成本低廉，广泛应用于长距离传输；应用于计算机内部时，可以节省布线空间。</a:t>
            </a:r>
            <a:endParaRPr lang="en-US" altLang="zh-CN" sz="2600" dirty="0">
              <a:solidFill>
                <a:prstClr val="black"/>
              </a:solidFill>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39CF7F53-9886-4F5C-ADB7-14B1B55B1C6F}"/>
              </a:ext>
            </a:extLst>
          </p:cNvPr>
          <p:cNvSpPr txBox="1"/>
          <p:nvPr/>
        </p:nvSpPr>
        <p:spPr>
          <a:xfrm>
            <a:off x="5254795" y="1890833"/>
            <a:ext cx="6548184" cy="892552"/>
          </a:xfrm>
          <a:prstGeom prst="rect">
            <a:avLst/>
          </a:prstGeom>
          <a:noFill/>
        </p:spPr>
        <p:txBody>
          <a:bodyPr wrap="square">
            <a:spAutoFit/>
          </a:bodyPr>
          <a:lstStyle/>
          <a:p>
            <a:r>
              <a:rPr lang="zh-CN" altLang="en-US" sz="2600" dirty="0">
                <a:solidFill>
                  <a:prstClr val="black"/>
                </a:solidFill>
                <a:latin typeface="微软雅黑" panose="020B0503020204020204" pitchFamily="34" charset="-122"/>
                <a:ea typeface="微软雅黑" panose="020B0503020204020204" pitchFamily="34" charset="-122"/>
              </a:rPr>
              <a:t>缺点：在数据发送和接收的时候要进行拆卸和装配，要考虑串并转换的问题。</a:t>
            </a:r>
            <a:endParaRPr lang="en-US" altLang="zh-CN" sz="2600" dirty="0">
              <a:solidFill>
                <a:prstClr val="black"/>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A02FBF67-DAFE-4377-8194-655BB378453A}"/>
              </a:ext>
            </a:extLst>
          </p:cNvPr>
          <p:cNvSpPr txBox="1"/>
          <p:nvPr/>
        </p:nvSpPr>
        <p:spPr>
          <a:xfrm>
            <a:off x="5254795" y="3674506"/>
            <a:ext cx="6548184" cy="492443"/>
          </a:xfrm>
          <a:prstGeom prst="rect">
            <a:avLst/>
          </a:prstGeom>
          <a:noFill/>
        </p:spPr>
        <p:txBody>
          <a:bodyPr wrap="square">
            <a:spAutoFit/>
          </a:bodyPr>
          <a:lstStyle/>
          <a:p>
            <a:r>
              <a:rPr lang="zh-CN" altLang="en-US" sz="2600" dirty="0">
                <a:solidFill>
                  <a:prstClr val="black"/>
                </a:solidFill>
                <a:latin typeface="微软雅黑" panose="020B0503020204020204" pitchFamily="34" charset="-122"/>
                <a:ea typeface="微软雅黑" panose="020B0503020204020204" pitchFamily="34" charset="-122"/>
              </a:rPr>
              <a:t>优点：总线的逻辑时序比较简单。</a:t>
            </a:r>
            <a:endParaRPr lang="en-US" altLang="zh-CN" sz="2600" dirty="0">
              <a:solidFill>
                <a:prstClr val="black"/>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B4802750-8D28-476C-ACFE-94244BB729AC}"/>
              </a:ext>
            </a:extLst>
          </p:cNvPr>
          <p:cNvSpPr txBox="1"/>
          <p:nvPr/>
        </p:nvSpPr>
        <p:spPr>
          <a:xfrm>
            <a:off x="5289038" y="4243945"/>
            <a:ext cx="6548184" cy="2092881"/>
          </a:xfrm>
          <a:prstGeom prst="rect">
            <a:avLst/>
          </a:prstGeom>
          <a:noFill/>
        </p:spPr>
        <p:txBody>
          <a:bodyPr wrap="square">
            <a:spAutoFit/>
          </a:bodyPr>
          <a:lstStyle/>
          <a:p>
            <a:r>
              <a:rPr lang="zh-CN" altLang="en-US" sz="2600" dirty="0">
                <a:solidFill>
                  <a:prstClr val="black"/>
                </a:solidFill>
                <a:latin typeface="微软雅黑" panose="020B0503020204020204" pitchFamily="34" charset="-122"/>
                <a:ea typeface="微软雅黑" panose="020B0503020204020204" pitchFamily="34" charset="-122"/>
              </a:rPr>
              <a:t>缺点：信号线数量多，占用更多的布线空间；远距离传输成本高昂；</a:t>
            </a:r>
            <a:r>
              <a:rPr lang="zh-CN" altLang="en-US" sz="2600" dirty="0">
                <a:solidFill>
                  <a:schemeClr val="tx1">
                    <a:lumMod val="50000"/>
                    <a:lumOff val="50000"/>
                  </a:schemeClr>
                </a:solidFill>
                <a:latin typeface="微软雅黑" panose="020B0503020204020204" pitchFamily="34" charset="-122"/>
                <a:ea typeface="微软雅黑" panose="020B0503020204020204" pitchFamily="34" charset="-122"/>
              </a:rPr>
              <a:t>由于工作频率较高时，并行信号线之间会产生严重干扰，对每条线等长的要求也越高，所以无法持续提升工作频率。</a:t>
            </a:r>
            <a:endParaRPr lang="en-US" altLang="zh-CN" sz="2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14128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3628870" y="13396"/>
            <a:ext cx="4934260"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按总线功能分类</a:t>
            </a:r>
          </a:p>
        </p:txBody>
      </p:sp>
      <p:sp>
        <p:nvSpPr>
          <p:cNvPr id="20" name="文本框 19">
            <a:extLst>
              <a:ext uri="{FF2B5EF4-FFF2-40B4-BE49-F238E27FC236}">
                <a16:creationId xmlns:a16="http://schemas.microsoft.com/office/drawing/2014/main" id="{64962F1C-6302-4732-95E6-68C55D61333E}"/>
              </a:ext>
            </a:extLst>
          </p:cNvPr>
          <p:cNvSpPr txBox="1"/>
          <p:nvPr/>
        </p:nvSpPr>
        <p:spPr>
          <a:xfrm>
            <a:off x="393029" y="467259"/>
            <a:ext cx="11405937" cy="492443"/>
          </a:xfrm>
          <a:prstGeom prst="rect">
            <a:avLst/>
          </a:prstGeom>
          <a:noFill/>
        </p:spPr>
        <p:txBody>
          <a:bodyPr wrap="square">
            <a:spAutoFit/>
          </a:bodyPr>
          <a:lstStyle/>
          <a:p>
            <a:r>
              <a:rPr lang="en-US" altLang="zh-CN" sz="2600" b="1" dirty="0">
                <a:solidFill>
                  <a:prstClr val="black"/>
                </a:solidFill>
                <a:latin typeface="微软雅黑" panose="020B0503020204020204" pitchFamily="34" charset="-122"/>
                <a:ea typeface="微软雅黑" panose="020B0503020204020204" pitchFamily="34" charset="-122"/>
              </a:rPr>
              <a:t>1. </a:t>
            </a:r>
            <a:r>
              <a:rPr lang="zh-CN" altLang="en-US" sz="2600" b="1" dirty="0">
                <a:solidFill>
                  <a:prstClr val="black"/>
                </a:solidFill>
                <a:latin typeface="微软雅黑" panose="020B0503020204020204" pitchFamily="34" charset="-122"/>
                <a:ea typeface="微软雅黑" panose="020B0503020204020204" pitchFamily="34" charset="-122"/>
              </a:rPr>
              <a:t>片内总线</a:t>
            </a:r>
            <a:endParaRPr lang="en-US" altLang="zh-CN" sz="2600" b="1" dirty="0">
              <a:solidFill>
                <a:prstClr val="black"/>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5426E924-EEC2-41D8-B7FE-A5BF7869445A}"/>
              </a:ext>
            </a:extLst>
          </p:cNvPr>
          <p:cNvSpPr txBox="1"/>
          <p:nvPr/>
        </p:nvSpPr>
        <p:spPr>
          <a:xfrm>
            <a:off x="393029" y="941631"/>
            <a:ext cx="11405937" cy="492443"/>
          </a:xfrm>
          <a:prstGeom prst="rect">
            <a:avLst/>
          </a:prstGeom>
          <a:noFill/>
        </p:spPr>
        <p:txBody>
          <a:bodyPr wrap="square">
            <a:spAutoFit/>
          </a:bodyPr>
          <a:lstStyle/>
          <a:p>
            <a:r>
              <a:rPr lang="zh-CN" altLang="en-US" sz="2600" dirty="0">
                <a:solidFill>
                  <a:prstClr val="black"/>
                </a:solidFill>
                <a:latin typeface="微软雅黑" panose="020B0503020204020204" pitchFamily="34" charset="-122"/>
                <a:ea typeface="微软雅黑" panose="020B0503020204020204" pitchFamily="34" charset="-122"/>
              </a:rPr>
              <a:t>是</a:t>
            </a:r>
            <a:r>
              <a:rPr lang="en-US" altLang="zh-CN" sz="2600" dirty="0">
                <a:solidFill>
                  <a:prstClr val="black"/>
                </a:solidFill>
                <a:latin typeface="微软雅黑" panose="020B0503020204020204" pitchFamily="34" charset="-122"/>
                <a:ea typeface="微软雅黑" panose="020B0503020204020204" pitchFamily="34" charset="-122"/>
              </a:rPr>
              <a:t>CPU</a:t>
            </a:r>
            <a:r>
              <a:rPr lang="zh-CN" altLang="en-US" sz="2600" dirty="0">
                <a:solidFill>
                  <a:prstClr val="black"/>
                </a:solidFill>
                <a:latin typeface="微软雅黑" panose="020B0503020204020204" pitchFamily="34" charset="-122"/>
                <a:ea typeface="微软雅黑" panose="020B0503020204020204" pitchFamily="34" charset="-122"/>
              </a:rPr>
              <a:t>芯片内部寄存器与寄存器之间、寄存器与</a:t>
            </a:r>
            <a:r>
              <a:rPr lang="en-US" altLang="zh-CN" sz="2600" dirty="0">
                <a:solidFill>
                  <a:prstClr val="black"/>
                </a:solidFill>
                <a:latin typeface="微软雅黑" panose="020B0503020204020204" pitchFamily="34" charset="-122"/>
                <a:ea typeface="微软雅黑" panose="020B0503020204020204" pitchFamily="34" charset="-122"/>
              </a:rPr>
              <a:t>ALU</a:t>
            </a:r>
            <a:r>
              <a:rPr lang="zh-CN" altLang="en-US" sz="2600" dirty="0">
                <a:solidFill>
                  <a:prstClr val="black"/>
                </a:solidFill>
                <a:latin typeface="微软雅黑" panose="020B0503020204020204" pitchFamily="34" charset="-122"/>
                <a:ea typeface="微软雅黑" panose="020B0503020204020204" pitchFamily="34" charset="-122"/>
              </a:rPr>
              <a:t>之间的公共连接线。</a:t>
            </a:r>
            <a:endParaRPr lang="en-US" altLang="zh-CN" sz="2600" dirty="0">
              <a:solidFill>
                <a:prstClr val="black"/>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741EFAA7-87C8-4A23-AC38-A6A617FE0DE5}"/>
              </a:ext>
            </a:extLst>
          </p:cNvPr>
          <p:cNvSpPr txBox="1"/>
          <p:nvPr/>
        </p:nvSpPr>
        <p:spPr>
          <a:xfrm>
            <a:off x="393028" y="1541035"/>
            <a:ext cx="11405937" cy="492443"/>
          </a:xfrm>
          <a:prstGeom prst="rect">
            <a:avLst/>
          </a:prstGeom>
          <a:noFill/>
        </p:spPr>
        <p:txBody>
          <a:bodyPr wrap="square">
            <a:spAutoFit/>
          </a:bodyPr>
          <a:lstStyle/>
          <a:p>
            <a:r>
              <a:rPr lang="en-US" altLang="zh-CN" sz="2600" b="1" dirty="0">
                <a:solidFill>
                  <a:prstClr val="black"/>
                </a:solidFill>
                <a:latin typeface="微软雅黑" panose="020B0503020204020204" pitchFamily="34" charset="-122"/>
                <a:ea typeface="微软雅黑" panose="020B0503020204020204" pitchFamily="34" charset="-122"/>
              </a:rPr>
              <a:t>2. </a:t>
            </a:r>
            <a:r>
              <a:rPr lang="zh-CN" altLang="en-US" sz="2600" b="1" dirty="0">
                <a:solidFill>
                  <a:prstClr val="black"/>
                </a:solidFill>
                <a:latin typeface="微软雅黑" panose="020B0503020204020204" pitchFamily="34" charset="-122"/>
                <a:ea typeface="微软雅黑" panose="020B0503020204020204" pitchFamily="34" charset="-122"/>
              </a:rPr>
              <a:t>系统总线</a:t>
            </a:r>
            <a:endParaRPr lang="en-US" altLang="zh-CN" sz="2600" b="1" dirty="0">
              <a:solidFill>
                <a:prstClr val="black"/>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3BB4F5FD-18A8-4F51-BC5C-4FDA5C82ECF5}"/>
              </a:ext>
            </a:extLst>
          </p:cNvPr>
          <p:cNvSpPr txBox="1"/>
          <p:nvPr/>
        </p:nvSpPr>
        <p:spPr>
          <a:xfrm>
            <a:off x="393027" y="2077236"/>
            <a:ext cx="11405937" cy="3293209"/>
          </a:xfrm>
          <a:prstGeom prst="rect">
            <a:avLst/>
          </a:prstGeom>
          <a:noFill/>
        </p:spPr>
        <p:txBody>
          <a:bodyPr wrap="square">
            <a:spAutoFit/>
          </a:bodyPr>
          <a:lstStyle/>
          <a:p>
            <a:r>
              <a:rPr lang="zh-CN" altLang="en-US" sz="2600" dirty="0">
                <a:solidFill>
                  <a:prstClr val="black"/>
                </a:solidFill>
                <a:latin typeface="微软雅黑" panose="020B0503020204020204" pitchFamily="34" charset="-122"/>
                <a:ea typeface="微软雅黑" panose="020B0503020204020204" pitchFamily="34" charset="-122"/>
              </a:rPr>
              <a:t>是计算机系统内各功能部件（</a:t>
            </a:r>
            <a:r>
              <a:rPr lang="en-US" altLang="zh-CN" sz="2600" dirty="0">
                <a:solidFill>
                  <a:prstClr val="black"/>
                </a:solidFill>
                <a:latin typeface="微软雅黑" panose="020B0503020204020204" pitchFamily="34" charset="-122"/>
                <a:ea typeface="微软雅黑" panose="020B0503020204020204" pitchFamily="34" charset="-122"/>
              </a:rPr>
              <a:t>CPU</a:t>
            </a:r>
            <a:r>
              <a:rPr lang="zh-CN" altLang="en-US" sz="2600" dirty="0">
                <a:solidFill>
                  <a:prstClr val="black"/>
                </a:solidFill>
                <a:latin typeface="微软雅黑" panose="020B0503020204020204" pitchFamily="34" charset="-122"/>
                <a:ea typeface="微软雅黑" panose="020B0503020204020204" pitchFamily="34" charset="-122"/>
              </a:rPr>
              <a:t>、主存、</a:t>
            </a:r>
            <a:r>
              <a:rPr lang="en-US" altLang="zh-CN" sz="2600" dirty="0">
                <a:solidFill>
                  <a:prstClr val="black"/>
                </a:solidFill>
                <a:latin typeface="微软雅黑" panose="020B0503020204020204" pitchFamily="34" charset="-122"/>
                <a:ea typeface="微软雅黑" panose="020B0503020204020204" pitchFamily="34" charset="-122"/>
              </a:rPr>
              <a:t>I/O</a:t>
            </a:r>
            <a:r>
              <a:rPr lang="zh-CN" altLang="en-US" sz="2600" dirty="0">
                <a:solidFill>
                  <a:prstClr val="black"/>
                </a:solidFill>
                <a:latin typeface="微软雅黑" panose="020B0503020204020204" pitchFamily="34" charset="-122"/>
                <a:ea typeface="微软雅黑" panose="020B0503020204020204" pitchFamily="34" charset="-122"/>
              </a:rPr>
              <a:t>接口）之间相互连接的总线。按传输信息内容的不同，又可分为：</a:t>
            </a:r>
            <a:r>
              <a:rPr lang="zh-CN" altLang="en-US" sz="2600" dirty="0">
                <a:solidFill>
                  <a:srgbClr val="4472C4"/>
                </a:solidFill>
                <a:latin typeface="微软雅黑" panose="020B0503020204020204" pitchFamily="34" charset="-122"/>
                <a:ea typeface="微软雅黑" panose="020B0503020204020204" pitchFamily="34" charset="-122"/>
              </a:rPr>
              <a:t>数据总线</a:t>
            </a:r>
            <a:r>
              <a:rPr lang="zh-CN" altLang="en-US" sz="2600" dirty="0">
                <a:solidFill>
                  <a:prstClr val="black"/>
                </a:solidFill>
                <a:latin typeface="微软雅黑" panose="020B0503020204020204" pitchFamily="34" charset="-122"/>
                <a:ea typeface="微软雅黑" panose="020B0503020204020204" pitchFamily="34" charset="-122"/>
              </a:rPr>
              <a:t>、</a:t>
            </a:r>
            <a:r>
              <a:rPr lang="zh-CN" altLang="en-US" sz="2600" dirty="0">
                <a:solidFill>
                  <a:schemeClr val="accent2">
                    <a:lumMod val="75000"/>
                  </a:schemeClr>
                </a:solidFill>
                <a:latin typeface="微软雅黑" panose="020B0503020204020204" pitchFamily="34" charset="-122"/>
                <a:ea typeface="微软雅黑" panose="020B0503020204020204" pitchFamily="34" charset="-122"/>
              </a:rPr>
              <a:t>地址总线</a:t>
            </a:r>
            <a:r>
              <a:rPr lang="zh-CN" altLang="en-US" sz="2600" dirty="0">
                <a:solidFill>
                  <a:prstClr val="black"/>
                </a:solidFill>
                <a:latin typeface="微软雅黑" panose="020B0503020204020204" pitchFamily="34" charset="-122"/>
                <a:ea typeface="微软雅黑" panose="020B0503020204020204" pitchFamily="34" charset="-122"/>
              </a:rPr>
              <a:t>和</a:t>
            </a:r>
            <a:r>
              <a:rPr lang="zh-CN" altLang="en-US" sz="2600" dirty="0">
                <a:solidFill>
                  <a:srgbClr val="00B050"/>
                </a:solidFill>
                <a:latin typeface="微软雅黑" panose="020B0503020204020204" pitchFamily="34" charset="-122"/>
                <a:ea typeface="微软雅黑" panose="020B0503020204020204" pitchFamily="34" charset="-122"/>
              </a:rPr>
              <a:t>控制总线</a:t>
            </a:r>
            <a:r>
              <a:rPr lang="zh-CN" altLang="en-US" sz="2600" dirty="0">
                <a:solidFill>
                  <a:prstClr val="black"/>
                </a:solidFill>
                <a:latin typeface="微软雅黑" panose="020B0503020204020204" pitchFamily="34" charset="-122"/>
                <a:ea typeface="微软雅黑" panose="020B0503020204020204" pitchFamily="34" charset="-122"/>
              </a:rPr>
              <a:t>。</a:t>
            </a:r>
            <a:endParaRPr lang="en-US" altLang="zh-CN" sz="2600" dirty="0">
              <a:solidFill>
                <a:prstClr val="black"/>
              </a:solidFill>
              <a:latin typeface="微软雅黑" panose="020B0503020204020204" pitchFamily="34" charset="-122"/>
              <a:ea typeface="微软雅黑" panose="020B0503020204020204" pitchFamily="34" charset="-122"/>
            </a:endParaRPr>
          </a:p>
          <a:p>
            <a:pPr marL="514350" indent="-514350">
              <a:buFont typeface="+mj-ea"/>
              <a:buAutoNum type="circleNumDbPlain"/>
            </a:pPr>
            <a:r>
              <a:rPr lang="zh-CN" altLang="en-US" sz="2600" dirty="0">
                <a:solidFill>
                  <a:srgbClr val="0070C0"/>
                </a:solidFill>
                <a:latin typeface="微软雅黑" panose="020B0503020204020204" pitchFamily="34" charset="-122"/>
                <a:ea typeface="微软雅黑" panose="020B0503020204020204" pitchFamily="34" charset="-122"/>
              </a:rPr>
              <a:t>数据总线：传输各功能部件之间的数据信息，包括指令和操作数；位数（根数）与机器字长、存储字长有关；双向</a:t>
            </a:r>
          </a:p>
          <a:p>
            <a:pPr marL="514350" indent="-514350">
              <a:buFont typeface="+mj-ea"/>
              <a:buAutoNum type="circleNumDbPlain"/>
            </a:pPr>
            <a:r>
              <a:rPr lang="zh-CN" altLang="en-US" sz="2600" dirty="0">
                <a:solidFill>
                  <a:schemeClr val="accent2">
                    <a:lumMod val="75000"/>
                  </a:schemeClr>
                </a:solidFill>
                <a:latin typeface="微软雅黑" panose="020B0503020204020204" pitchFamily="34" charset="-122"/>
                <a:ea typeface="微软雅黑" panose="020B0503020204020204" pitchFamily="34" charset="-122"/>
              </a:rPr>
              <a:t>地址总线：传输地址信息，包括主存单元或</a:t>
            </a:r>
            <a:r>
              <a:rPr lang="en-US" altLang="zh-CN" sz="2600" dirty="0">
                <a:solidFill>
                  <a:schemeClr val="accent2">
                    <a:lumMod val="75000"/>
                  </a:schemeClr>
                </a:solidFill>
                <a:latin typeface="微软雅黑" panose="020B0503020204020204" pitchFamily="34" charset="-122"/>
                <a:ea typeface="微软雅黑" panose="020B0503020204020204" pitchFamily="34" charset="-122"/>
              </a:rPr>
              <a:t>I/O</a:t>
            </a:r>
            <a:r>
              <a:rPr lang="zh-CN" altLang="en-US" sz="2600" dirty="0">
                <a:solidFill>
                  <a:schemeClr val="accent2">
                    <a:lumMod val="75000"/>
                  </a:schemeClr>
                </a:solidFill>
                <a:latin typeface="微软雅黑" panose="020B0503020204020204" pitchFamily="34" charset="-122"/>
                <a:ea typeface="微软雅黑" panose="020B0503020204020204" pitchFamily="34" charset="-122"/>
              </a:rPr>
              <a:t>端口的地址；根数与主存地址空间大小及设备数量有关；单向</a:t>
            </a:r>
          </a:p>
          <a:p>
            <a:pPr marL="514350" indent="-514350">
              <a:buFont typeface="+mj-ea"/>
              <a:buAutoNum type="circleNumDbPlain"/>
            </a:pPr>
            <a:r>
              <a:rPr lang="zh-CN" altLang="en-US" sz="2600" dirty="0">
                <a:solidFill>
                  <a:srgbClr val="00B050"/>
                </a:solidFill>
                <a:latin typeface="微软雅黑" panose="020B0503020204020204" pitchFamily="34" charset="-122"/>
                <a:ea typeface="微软雅黑" panose="020B0503020204020204" pitchFamily="34" charset="-122"/>
              </a:rPr>
              <a:t>控制线号：一根控制线传输一个信号；有出：</a:t>
            </a:r>
            <a:r>
              <a:rPr lang="en-US" altLang="zh-CN" sz="2600" dirty="0">
                <a:solidFill>
                  <a:srgbClr val="00B050"/>
                </a:solidFill>
                <a:latin typeface="微软雅黑" panose="020B0503020204020204" pitchFamily="34" charset="-122"/>
                <a:ea typeface="微软雅黑" panose="020B0503020204020204" pitchFamily="34" charset="-122"/>
              </a:rPr>
              <a:t>CPU</a:t>
            </a:r>
            <a:r>
              <a:rPr lang="zh-CN" altLang="en-US" sz="2600" dirty="0">
                <a:solidFill>
                  <a:srgbClr val="00B050"/>
                </a:solidFill>
                <a:latin typeface="微软雅黑" panose="020B0503020204020204" pitchFamily="34" charset="-122"/>
                <a:ea typeface="微软雅黑" panose="020B0503020204020204" pitchFamily="34" charset="-122"/>
              </a:rPr>
              <a:t>送出的控制命令；有入：主存或外设返回的反馈信号</a:t>
            </a:r>
          </a:p>
        </p:txBody>
      </p:sp>
      <p:sp>
        <p:nvSpPr>
          <p:cNvPr id="11" name="文本框 10">
            <a:extLst>
              <a:ext uri="{FF2B5EF4-FFF2-40B4-BE49-F238E27FC236}">
                <a16:creationId xmlns:a16="http://schemas.microsoft.com/office/drawing/2014/main" id="{F5C49F88-8C8A-44C1-A35F-965005FC608A}"/>
              </a:ext>
            </a:extLst>
          </p:cNvPr>
          <p:cNvSpPr txBox="1"/>
          <p:nvPr/>
        </p:nvSpPr>
        <p:spPr>
          <a:xfrm>
            <a:off x="393027" y="5423926"/>
            <a:ext cx="11405937" cy="492443"/>
          </a:xfrm>
          <a:prstGeom prst="rect">
            <a:avLst/>
          </a:prstGeom>
          <a:noFill/>
        </p:spPr>
        <p:txBody>
          <a:bodyPr wrap="square">
            <a:spAutoFit/>
          </a:bodyPr>
          <a:lstStyle/>
          <a:p>
            <a:r>
              <a:rPr lang="en-US" altLang="zh-CN" sz="2600" b="1" dirty="0">
                <a:solidFill>
                  <a:prstClr val="black"/>
                </a:solidFill>
                <a:latin typeface="微软雅黑" panose="020B0503020204020204" pitchFamily="34" charset="-122"/>
                <a:ea typeface="微软雅黑" panose="020B0503020204020204" pitchFamily="34" charset="-122"/>
              </a:rPr>
              <a:t>3. </a:t>
            </a:r>
            <a:r>
              <a:rPr lang="zh-CN" altLang="en-US" sz="2600" b="1" dirty="0">
                <a:solidFill>
                  <a:prstClr val="black"/>
                </a:solidFill>
                <a:latin typeface="微软雅黑" panose="020B0503020204020204" pitchFamily="34" charset="-122"/>
                <a:ea typeface="微软雅黑" panose="020B0503020204020204" pitchFamily="34" charset="-122"/>
              </a:rPr>
              <a:t>通信总线</a:t>
            </a:r>
            <a:endParaRPr lang="en-US" altLang="zh-CN" sz="2600" b="1" dirty="0">
              <a:solidFill>
                <a:prstClr val="black"/>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8DA6D1D7-75B2-409D-BD13-2E83345928F5}"/>
              </a:ext>
            </a:extLst>
          </p:cNvPr>
          <p:cNvSpPr txBox="1"/>
          <p:nvPr/>
        </p:nvSpPr>
        <p:spPr>
          <a:xfrm>
            <a:off x="393027" y="5931065"/>
            <a:ext cx="11405937" cy="892552"/>
          </a:xfrm>
          <a:prstGeom prst="rect">
            <a:avLst/>
          </a:prstGeom>
          <a:noFill/>
        </p:spPr>
        <p:txBody>
          <a:bodyPr wrap="square">
            <a:spAutoFit/>
          </a:bodyPr>
          <a:lstStyle/>
          <a:p>
            <a:r>
              <a:rPr lang="zh-CN" altLang="en-US" sz="2600" dirty="0">
                <a:solidFill>
                  <a:prstClr val="black"/>
                </a:solidFill>
                <a:latin typeface="微软雅黑" panose="020B0503020204020204" pitchFamily="34" charset="-122"/>
                <a:ea typeface="微软雅黑" panose="020B0503020204020204" pitchFamily="34" charset="-122"/>
              </a:rPr>
              <a:t>是用于计算机系统之间或计算机系统与其他系统之间信息传送的总线，又称为外部总线。</a:t>
            </a:r>
            <a:endParaRPr lang="en-US" altLang="zh-CN" sz="2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92506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fade">
                                      <p:cBhvr>
                                        <p:cTn id="22" dur="500"/>
                                        <p:tgtEl>
                                          <p:spTgt spid="1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animEffect transition="in" filter="fade">
                                      <p:cBhvr>
                                        <p:cTn id="27" dur="500"/>
                                        <p:tgtEl>
                                          <p:spTgt spid="10">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3628870" y="13396"/>
            <a:ext cx="4934260"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总线的分类</a:t>
            </a:r>
          </a:p>
        </p:txBody>
      </p:sp>
      <p:sp>
        <p:nvSpPr>
          <p:cNvPr id="15" name="文本框 14">
            <a:extLst>
              <a:ext uri="{FF2B5EF4-FFF2-40B4-BE49-F238E27FC236}">
                <a16:creationId xmlns:a16="http://schemas.microsoft.com/office/drawing/2014/main" id="{0C7F117E-9357-45AA-B7CC-36E2E4B79068}"/>
              </a:ext>
            </a:extLst>
          </p:cNvPr>
          <p:cNvSpPr txBox="1"/>
          <p:nvPr/>
        </p:nvSpPr>
        <p:spPr>
          <a:xfrm>
            <a:off x="1731168" y="2951606"/>
            <a:ext cx="1553454" cy="621773"/>
          </a:xfrm>
          <a:prstGeom prst="rect">
            <a:avLst/>
          </a:prstGeom>
          <a:noFill/>
        </p:spPr>
        <p:txBody>
          <a:bodyPr wrap="square">
            <a:spAutoFit/>
          </a:bodyPr>
          <a:lstStyle/>
          <a:p>
            <a:pPr>
              <a:lnSpc>
                <a:spcPct val="150000"/>
              </a:lnSpc>
            </a:pPr>
            <a:r>
              <a:rPr lang="zh-CN" altLang="en-US" sz="2600" dirty="0">
                <a:solidFill>
                  <a:prstClr val="black"/>
                </a:solidFill>
                <a:latin typeface="微软雅黑" panose="020B0503020204020204" pitchFamily="34" charset="-122"/>
                <a:ea typeface="微软雅黑" panose="020B0503020204020204" pitchFamily="34" charset="-122"/>
              </a:rPr>
              <a:t>总线分类</a:t>
            </a:r>
            <a:endParaRPr lang="en-US" altLang="zh-CN" sz="2600" dirty="0">
              <a:solidFill>
                <a:prstClr val="black"/>
              </a:solidFill>
              <a:latin typeface="微软雅黑" panose="020B0503020204020204" pitchFamily="34" charset="-122"/>
              <a:ea typeface="微软雅黑" panose="020B0503020204020204" pitchFamily="34" charset="-122"/>
            </a:endParaRPr>
          </a:p>
        </p:txBody>
      </p:sp>
      <p:sp>
        <p:nvSpPr>
          <p:cNvPr id="2" name="左大括号 1">
            <a:extLst>
              <a:ext uri="{FF2B5EF4-FFF2-40B4-BE49-F238E27FC236}">
                <a16:creationId xmlns:a16="http://schemas.microsoft.com/office/drawing/2014/main" id="{2F087AE7-2A62-4CF1-AB04-E2419FBE4777}"/>
              </a:ext>
            </a:extLst>
          </p:cNvPr>
          <p:cNvSpPr/>
          <p:nvPr/>
        </p:nvSpPr>
        <p:spPr>
          <a:xfrm>
            <a:off x="3284622" y="1722868"/>
            <a:ext cx="469232" cy="3276000"/>
          </a:xfrm>
          <a:prstGeom prst="leftBrace">
            <a:avLst>
              <a:gd name="adj1" fmla="val 36538"/>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F947461A-4CE1-437F-B744-B15C68BACAD3}"/>
              </a:ext>
            </a:extLst>
          </p:cNvPr>
          <p:cNvSpPr txBox="1"/>
          <p:nvPr/>
        </p:nvSpPr>
        <p:spPr>
          <a:xfrm>
            <a:off x="3750847" y="1336749"/>
            <a:ext cx="2755229" cy="621773"/>
          </a:xfrm>
          <a:prstGeom prst="rect">
            <a:avLst/>
          </a:prstGeom>
          <a:noFill/>
        </p:spPr>
        <p:txBody>
          <a:bodyPr wrap="square">
            <a:spAutoFit/>
          </a:bodyPr>
          <a:lstStyle/>
          <a:p>
            <a:pPr>
              <a:lnSpc>
                <a:spcPct val="150000"/>
              </a:lnSpc>
            </a:pPr>
            <a:r>
              <a:rPr lang="zh-CN" altLang="en-US" sz="2600" dirty="0">
                <a:solidFill>
                  <a:prstClr val="black"/>
                </a:solidFill>
                <a:latin typeface="微软雅黑" panose="020B0503020204020204" pitchFamily="34" charset="-122"/>
                <a:ea typeface="微软雅黑" panose="020B0503020204020204" pitchFamily="34" charset="-122"/>
              </a:rPr>
              <a:t>按数据传输格式</a:t>
            </a:r>
            <a:endParaRPr lang="en-US" altLang="zh-CN" sz="2600" dirty="0">
              <a:solidFill>
                <a:prstClr val="black"/>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6094EDB1-0660-4A87-9A67-88A0FF72500A}"/>
              </a:ext>
            </a:extLst>
          </p:cNvPr>
          <p:cNvSpPr txBox="1"/>
          <p:nvPr/>
        </p:nvSpPr>
        <p:spPr>
          <a:xfrm>
            <a:off x="3750847" y="2951607"/>
            <a:ext cx="1888956" cy="621773"/>
          </a:xfrm>
          <a:prstGeom prst="rect">
            <a:avLst/>
          </a:prstGeom>
          <a:noFill/>
        </p:spPr>
        <p:txBody>
          <a:bodyPr wrap="square">
            <a:spAutoFit/>
          </a:bodyPr>
          <a:lstStyle/>
          <a:p>
            <a:pPr>
              <a:lnSpc>
                <a:spcPct val="150000"/>
              </a:lnSpc>
            </a:pPr>
            <a:r>
              <a:rPr lang="zh-CN" altLang="en-US" sz="2600" dirty="0">
                <a:solidFill>
                  <a:prstClr val="black"/>
                </a:solidFill>
                <a:latin typeface="微软雅黑" panose="020B0503020204020204" pitchFamily="34" charset="-122"/>
                <a:ea typeface="微软雅黑" panose="020B0503020204020204" pitchFamily="34" charset="-122"/>
              </a:rPr>
              <a:t>按总线功能</a:t>
            </a:r>
            <a:endParaRPr lang="en-US" altLang="zh-CN" sz="2600" dirty="0">
              <a:solidFill>
                <a:prstClr val="black"/>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A3CDC0FF-0910-45F9-AE1D-FFAF2E131F7F}"/>
              </a:ext>
            </a:extLst>
          </p:cNvPr>
          <p:cNvSpPr txBox="1"/>
          <p:nvPr/>
        </p:nvSpPr>
        <p:spPr>
          <a:xfrm>
            <a:off x="3750847" y="4566464"/>
            <a:ext cx="2526629" cy="621773"/>
          </a:xfrm>
          <a:prstGeom prst="rect">
            <a:avLst/>
          </a:prstGeom>
          <a:noFill/>
        </p:spPr>
        <p:txBody>
          <a:bodyPr wrap="square">
            <a:spAutoFit/>
          </a:bodyPr>
          <a:lstStyle/>
          <a:p>
            <a:pPr>
              <a:lnSpc>
                <a:spcPct val="150000"/>
              </a:lnSpc>
            </a:pPr>
            <a:r>
              <a:rPr lang="zh-CN" altLang="en-US" sz="2600" dirty="0">
                <a:solidFill>
                  <a:prstClr val="black"/>
                </a:solidFill>
                <a:latin typeface="微软雅黑" panose="020B0503020204020204" pitchFamily="34" charset="-122"/>
                <a:ea typeface="微软雅黑" panose="020B0503020204020204" pitchFamily="34" charset="-122"/>
              </a:rPr>
              <a:t>按时序控制方式</a:t>
            </a:r>
            <a:endParaRPr lang="en-US" altLang="zh-CN" sz="2600" dirty="0">
              <a:solidFill>
                <a:prstClr val="black"/>
              </a:solidFill>
              <a:latin typeface="微软雅黑" panose="020B0503020204020204" pitchFamily="34" charset="-122"/>
              <a:ea typeface="微软雅黑" panose="020B0503020204020204" pitchFamily="34" charset="-122"/>
            </a:endParaRPr>
          </a:p>
        </p:txBody>
      </p:sp>
      <p:sp>
        <p:nvSpPr>
          <p:cNvPr id="9" name="左大括号 8">
            <a:extLst>
              <a:ext uri="{FF2B5EF4-FFF2-40B4-BE49-F238E27FC236}">
                <a16:creationId xmlns:a16="http://schemas.microsoft.com/office/drawing/2014/main" id="{249032DE-41EC-4005-A0BE-6AAA32039C7D}"/>
              </a:ext>
            </a:extLst>
          </p:cNvPr>
          <p:cNvSpPr/>
          <p:nvPr/>
        </p:nvSpPr>
        <p:spPr>
          <a:xfrm>
            <a:off x="6274468" y="1336749"/>
            <a:ext cx="469232" cy="756000"/>
          </a:xfrm>
          <a:prstGeom prst="leftBrace">
            <a:avLst>
              <a:gd name="adj1" fmla="val 36538"/>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2BB53135-AD84-45BA-A7C0-14955E40FBF4}"/>
              </a:ext>
            </a:extLst>
          </p:cNvPr>
          <p:cNvSpPr txBox="1"/>
          <p:nvPr/>
        </p:nvSpPr>
        <p:spPr>
          <a:xfrm>
            <a:off x="6700590" y="1714749"/>
            <a:ext cx="1888956" cy="621773"/>
          </a:xfrm>
          <a:prstGeom prst="rect">
            <a:avLst/>
          </a:prstGeom>
          <a:noFill/>
        </p:spPr>
        <p:txBody>
          <a:bodyPr wrap="square">
            <a:spAutoFit/>
          </a:bodyPr>
          <a:lstStyle/>
          <a:p>
            <a:pPr>
              <a:lnSpc>
                <a:spcPct val="150000"/>
              </a:lnSpc>
            </a:pPr>
            <a:r>
              <a:rPr lang="zh-CN" altLang="en-US" sz="2600" dirty="0">
                <a:solidFill>
                  <a:prstClr val="black"/>
                </a:solidFill>
                <a:latin typeface="微软雅黑" panose="020B0503020204020204" pitchFamily="34" charset="-122"/>
                <a:ea typeface="微软雅黑" panose="020B0503020204020204" pitchFamily="34" charset="-122"/>
              </a:rPr>
              <a:t>并行总线</a:t>
            </a:r>
            <a:endParaRPr lang="en-US" altLang="zh-CN" sz="2600" dirty="0">
              <a:solidFill>
                <a:prstClr val="black"/>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11AB0556-511F-4821-852B-2BB8FA8D8489}"/>
              </a:ext>
            </a:extLst>
          </p:cNvPr>
          <p:cNvSpPr txBox="1"/>
          <p:nvPr/>
        </p:nvSpPr>
        <p:spPr>
          <a:xfrm>
            <a:off x="6657479" y="944267"/>
            <a:ext cx="1888956" cy="621773"/>
          </a:xfrm>
          <a:prstGeom prst="rect">
            <a:avLst/>
          </a:prstGeom>
          <a:noFill/>
        </p:spPr>
        <p:txBody>
          <a:bodyPr wrap="square">
            <a:spAutoFit/>
          </a:bodyPr>
          <a:lstStyle/>
          <a:p>
            <a:pPr>
              <a:lnSpc>
                <a:spcPct val="150000"/>
              </a:lnSpc>
            </a:pPr>
            <a:r>
              <a:rPr lang="zh-CN" altLang="en-US" sz="2600" dirty="0">
                <a:solidFill>
                  <a:prstClr val="black"/>
                </a:solidFill>
                <a:latin typeface="微软雅黑" panose="020B0503020204020204" pitchFamily="34" charset="-122"/>
                <a:ea typeface="微软雅黑" panose="020B0503020204020204" pitchFamily="34" charset="-122"/>
              </a:rPr>
              <a:t>串行总线</a:t>
            </a:r>
            <a:endParaRPr lang="en-US" altLang="zh-CN" sz="2600" dirty="0">
              <a:solidFill>
                <a:prstClr val="black"/>
              </a:solidFill>
              <a:latin typeface="微软雅黑" panose="020B0503020204020204" pitchFamily="34" charset="-122"/>
              <a:ea typeface="微软雅黑" panose="020B0503020204020204" pitchFamily="34" charset="-122"/>
            </a:endParaRPr>
          </a:p>
        </p:txBody>
      </p:sp>
      <p:sp>
        <p:nvSpPr>
          <p:cNvPr id="12" name="左大括号 11">
            <a:extLst>
              <a:ext uri="{FF2B5EF4-FFF2-40B4-BE49-F238E27FC236}">
                <a16:creationId xmlns:a16="http://schemas.microsoft.com/office/drawing/2014/main" id="{3F649B8D-500D-4660-912C-FE404345CCE0}"/>
              </a:ext>
            </a:extLst>
          </p:cNvPr>
          <p:cNvSpPr/>
          <p:nvPr/>
        </p:nvSpPr>
        <p:spPr>
          <a:xfrm>
            <a:off x="5636796" y="2846492"/>
            <a:ext cx="469232" cy="1008000"/>
          </a:xfrm>
          <a:prstGeom prst="leftBrace">
            <a:avLst>
              <a:gd name="adj1" fmla="val 36538"/>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C8F4E8AA-4FD6-4CC8-AFF3-B09C3AF7A587}"/>
              </a:ext>
            </a:extLst>
          </p:cNvPr>
          <p:cNvSpPr txBox="1"/>
          <p:nvPr/>
        </p:nvSpPr>
        <p:spPr>
          <a:xfrm>
            <a:off x="6082976" y="3471074"/>
            <a:ext cx="1888956" cy="621773"/>
          </a:xfrm>
          <a:prstGeom prst="rect">
            <a:avLst/>
          </a:prstGeom>
          <a:noFill/>
        </p:spPr>
        <p:txBody>
          <a:bodyPr wrap="square">
            <a:spAutoFit/>
          </a:bodyPr>
          <a:lstStyle/>
          <a:p>
            <a:pPr>
              <a:lnSpc>
                <a:spcPct val="150000"/>
              </a:lnSpc>
            </a:pPr>
            <a:r>
              <a:rPr lang="zh-CN" altLang="en-US" sz="2600" dirty="0">
                <a:solidFill>
                  <a:prstClr val="black"/>
                </a:solidFill>
                <a:latin typeface="微软雅黑" panose="020B0503020204020204" pitchFamily="34" charset="-122"/>
                <a:ea typeface="微软雅黑" panose="020B0503020204020204" pitchFamily="34" charset="-122"/>
              </a:rPr>
              <a:t>通信总线</a:t>
            </a:r>
            <a:endParaRPr lang="en-US" altLang="zh-CN" sz="2600" dirty="0">
              <a:solidFill>
                <a:prstClr val="black"/>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3B49991A-43B9-42BF-AC0D-3BB84C6911B9}"/>
              </a:ext>
            </a:extLst>
          </p:cNvPr>
          <p:cNvSpPr txBox="1"/>
          <p:nvPr/>
        </p:nvSpPr>
        <p:spPr>
          <a:xfrm>
            <a:off x="6082976" y="2499252"/>
            <a:ext cx="1888956" cy="621773"/>
          </a:xfrm>
          <a:prstGeom prst="rect">
            <a:avLst/>
          </a:prstGeom>
          <a:noFill/>
        </p:spPr>
        <p:txBody>
          <a:bodyPr wrap="square">
            <a:spAutoFit/>
          </a:bodyPr>
          <a:lstStyle/>
          <a:p>
            <a:pPr>
              <a:lnSpc>
                <a:spcPct val="150000"/>
              </a:lnSpc>
            </a:pPr>
            <a:r>
              <a:rPr lang="zh-CN" altLang="en-US" sz="2600" dirty="0">
                <a:solidFill>
                  <a:prstClr val="black"/>
                </a:solidFill>
                <a:latin typeface="微软雅黑" panose="020B0503020204020204" pitchFamily="34" charset="-122"/>
                <a:ea typeface="微软雅黑" panose="020B0503020204020204" pitchFamily="34" charset="-122"/>
              </a:rPr>
              <a:t>片内总线</a:t>
            </a:r>
            <a:endParaRPr lang="en-US" altLang="zh-CN" sz="2600" dirty="0">
              <a:solidFill>
                <a:prstClr val="black"/>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2A479269-9455-4A71-9D73-961F43B82264}"/>
              </a:ext>
            </a:extLst>
          </p:cNvPr>
          <p:cNvSpPr txBox="1"/>
          <p:nvPr/>
        </p:nvSpPr>
        <p:spPr>
          <a:xfrm>
            <a:off x="6082976" y="2985163"/>
            <a:ext cx="1888956" cy="621773"/>
          </a:xfrm>
          <a:prstGeom prst="rect">
            <a:avLst/>
          </a:prstGeom>
          <a:noFill/>
        </p:spPr>
        <p:txBody>
          <a:bodyPr wrap="square">
            <a:spAutoFit/>
          </a:bodyPr>
          <a:lstStyle/>
          <a:p>
            <a:pPr>
              <a:lnSpc>
                <a:spcPct val="150000"/>
              </a:lnSpc>
            </a:pPr>
            <a:r>
              <a:rPr lang="zh-CN" altLang="en-US" sz="2600" dirty="0">
                <a:solidFill>
                  <a:prstClr val="black"/>
                </a:solidFill>
                <a:latin typeface="微软雅黑" panose="020B0503020204020204" pitchFamily="34" charset="-122"/>
                <a:ea typeface="微软雅黑" panose="020B0503020204020204" pitchFamily="34" charset="-122"/>
              </a:rPr>
              <a:t>系统总线</a:t>
            </a:r>
            <a:endParaRPr lang="en-US" altLang="zh-CN" sz="2600" dirty="0">
              <a:solidFill>
                <a:prstClr val="black"/>
              </a:solidFill>
              <a:latin typeface="微软雅黑" panose="020B0503020204020204" pitchFamily="34" charset="-122"/>
              <a:ea typeface="微软雅黑" panose="020B0503020204020204" pitchFamily="34" charset="-122"/>
            </a:endParaRPr>
          </a:p>
        </p:txBody>
      </p:sp>
      <p:sp>
        <p:nvSpPr>
          <p:cNvPr id="17" name="左大括号 16">
            <a:extLst>
              <a:ext uri="{FF2B5EF4-FFF2-40B4-BE49-F238E27FC236}">
                <a16:creationId xmlns:a16="http://schemas.microsoft.com/office/drawing/2014/main" id="{E9A29F66-1324-4FB7-A8F4-658AE5DADC92}"/>
              </a:ext>
            </a:extLst>
          </p:cNvPr>
          <p:cNvSpPr/>
          <p:nvPr/>
        </p:nvSpPr>
        <p:spPr>
          <a:xfrm>
            <a:off x="6317578" y="4620868"/>
            <a:ext cx="469232" cy="756000"/>
          </a:xfrm>
          <a:prstGeom prst="leftBrace">
            <a:avLst>
              <a:gd name="adj1" fmla="val 36538"/>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DB3C09D6-8EF4-4192-82CA-869732E59656}"/>
              </a:ext>
            </a:extLst>
          </p:cNvPr>
          <p:cNvSpPr txBox="1"/>
          <p:nvPr/>
        </p:nvSpPr>
        <p:spPr>
          <a:xfrm>
            <a:off x="6743700" y="4998868"/>
            <a:ext cx="1888956" cy="621773"/>
          </a:xfrm>
          <a:prstGeom prst="rect">
            <a:avLst/>
          </a:prstGeom>
          <a:noFill/>
        </p:spPr>
        <p:txBody>
          <a:bodyPr wrap="square">
            <a:spAutoFit/>
          </a:bodyPr>
          <a:lstStyle/>
          <a:p>
            <a:pPr>
              <a:lnSpc>
                <a:spcPct val="150000"/>
              </a:lnSpc>
            </a:pPr>
            <a:r>
              <a:rPr lang="zh-CN" altLang="en-US" sz="2600" dirty="0">
                <a:solidFill>
                  <a:prstClr val="black"/>
                </a:solidFill>
                <a:latin typeface="微软雅黑" panose="020B0503020204020204" pitchFamily="34" charset="-122"/>
                <a:ea typeface="微软雅黑" panose="020B0503020204020204" pitchFamily="34" charset="-122"/>
              </a:rPr>
              <a:t>异步总线</a:t>
            </a:r>
            <a:endParaRPr lang="en-US" altLang="zh-CN" sz="2600" dirty="0">
              <a:solidFill>
                <a:prstClr val="black"/>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395CD530-2458-4E20-A1A2-240223DF30FD}"/>
              </a:ext>
            </a:extLst>
          </p:cNvPr>
          <p:cNvSpPr txBox="1"/>
          <p:nvPr/>
        </p:nvSpPr>
        <p:spPr>
          <a:xfrm>
            <a:off x="6700589" y="4228386"/>
            <a:ext cx="1888956" cy="621773"/>
          </a:xfrm>
          <a:prstGeom prst="rect">
            <a:avLst/>
          </a:prstGeom>
          <a:noFill/>
        </p:spPr>
        <p:txBody>
          <a:bodyPr wrap="square">
            <a:spAutoFit/>
          </a:bodyPr>
          <a:lstStyle/>
          <a:p>
            <a:pPr>
              <a:lnSpc>
                <a:spcPct val="150000"/>
              </a:lnSpc>
            </a:pPr>
            <a:r>
              <a:rPr lang="zh-CN" altLang="en-US" sz="2600" dirty="0">
                <a:solidFill>
                  <a:prstClr val="black"/>
                </a:solidFill>
                <a:latin typeface="微软雅黑" panose="020B0503020204020204" pitchFamily="34" charset="-122"/>
                <a:ea typeface="微软雅黑" panose="020B0503020204020204" pitchFamily="34" charset="-122"/>
              </a:rPr>
              <a:t>同步总线</a:t>
            </a:r>
            <a:endParaRPr lang="en-US" altLang="zh-CN" sz="2600" dirty="0">
              <a:solidFill>
                <a:prstClr val="black"/>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EF4D8D89-E90D-4D2A-ABBC-BB0A0EB32AEE}"/>
              </a:ext>
            </a:extLst>
          </p:cNvPr>
          <p:cNvSpPr/>
          <p:nvPr/>
        </p:nvSpPr>
        <p:spPr>
          <a:xfrm>
            <a:off x="5991726" y="3121025"/>
            <a:ext cx="1684421" cy="4523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17802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3628870" y="13396"/>
            <a:ext cx="4934260"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系统总线的结构</a:t>
            </a:r>
          </a:p>
        </p:txBody>
      </p:sp>
      <p:sp>
        <p:nvSpPr>
          <p:cNvPr id="14" name="文本框 13">
            <a:extLst>
              <a:ext uri="{FF2B5EF4-FFF2-40B4-BE49-F238E27FC236}">
                <a16:creationId xmlns:a16="http://schemas.microsoft.com/office/drawing/2014/main" id="{CEFD3D78-D418-4905-B900-4568E8DA0CAD}"/>
              </a:ext>
            </a:extLst>
          </p:cNvPr>
          <p:cNvSpPr txBox="1"/>
          <p:nvPr/>
        </p:nvSpPr>
        <p:spPr>
          <a:xfrm>
            <a:off x="743450" y="1057423"/>
            <a:ext cx="10945730" cy="2372252"/>
          </a:xfrm>
          <a:prstGeom prst="rect">
            <a:avLst/>
          </a:prstGeom>
          <a:noFill/>
        </p:spPr>
        <p:txBody>
          <a:bodyPr wrap="square">
            <a:spAutoFit/>
          </a:bodyPr>
          <a:lstStyle/>
          <a:p>
            <a:pPr marL="179387" lvl="1" eaLnBrk="1" hangingPunct="1">
              <a:lnSpc>
                <a:spcPct val="200000"/>
              </a:lnSpc>
              <a:spcAft>
                <a:spcPct val="0"/>
              </a:spcAft>
              <a:tabLst>
                <a:tab pos="714375" algn="l"/>
              </a:tabLst>
              <a:defRPr/>
            </a:pPr>
            <a:r>
              <a:rPr lang="zh-CN" altLang="en-US" sz="2600" dirty="0">
                <a:solidFill>
                  <a:schemeClr val="accent1">
                    <a:lumMod val="50000"/>
                  </a:schemeClr>
                </a:solidFill>
                <a:latin typeface="微软雅黑" panose="020B0503020204020204" pitchFamily="34" charset="-122"/>
                <a:ea typeface="微软雅黑" panose="020B0503020204020204" pitchFamily="34" charset="-122"/>
                <a:hlinkClick r:id="rId3" action="ppaction://hlinksldjump"/>
              </a:rPr>
              <a:t>单总线结构</a:t>
            </a:r>
            <a:r>
              <a:rPr lang="zh-CN" altLang="en-US" sz="2600" dirty="0">
                <a:solidFill>
                  <a:schemeClr val="accent1">
                    <a:lumMod val="50000"/>
                  </a:schemeClr>
                </a:solidFill>
                <a:latin typeface="微软雅黑" panose="020B0503020204020204" pitchFamily="34" charset="-122"/>
                <a:ea typeface="微软雅黑" panose="020B0503020204020204" pitchFamily="34" charset="-122"/>
              </a:rPr>
              <a:t>：使用一组单一的系统总线来连接</a:t>
            </a:r>
            <a:r>
              <a:rPr lang="en-US" altLang="zh-CN" sz="2600" dirty="0">
                <a:solidFill>
                  <a:schemeClr val="accent1">
                    <a:lumMod val="50000"/>
                  </a:schemeClr>
                </a:solidFill>
                <a:latin typeface="微软雅黑" panose="020B0503020204020204" pitchFamily="34" charset="-122"/>
                <a:ea typeface="微软雅黑" panose="020B0503020204020204" pitchFamily="34" charset="-122"/>
              </a:rPr>
              <a:t>CPU</a:t>
            </a:r>
            <a:r>
              <a:rPr lang="zh-CN" altLang="en-US" sz="2600" dirty="0">
                <a:solidFill>
                  <a:schemeClr val="accent1">
                    <a:lumMod val="50000"/>
                  </a:schemeClr>
                </a:solidFill>
                <a:latin typeface="微软雅黑" panose="020B0503020204020204" pitchFamily="34" charset="-122"/>
                <a:ea typeface="微软雅黑" panose="020B0503020204020204" pitchFamily="34" charset="-122"/>
              </a:rPr>
              <a:t>、内存和</a:t>
            </a:r>
            <a:r>
              <a:rPr lang="en-US" altLang="zh-CN" sz="2600" dirty="0">
                <a:solidFill>
                  <a:schemeClr val="accent1">
                    <a:lumMod val="50000"/>
                  </a:schemeClr>
                </a:solidFill>
                <a:latin typeface="微软雅黑" panose="020B0503020204020204" pitchFamily="34" charset="-122"/>
                <a:ea typeface="微软雅黑" panose="020B0503020204020204" pitchFamily="34" charset="-122"/>
              </a:rPr>
              <a:t>I/O</a:t>
            </a:r>
            <a:r>
              <a:rPr lang="zh-CN" altLang="en-US" sz="2600" dirty="0">
                <a:solidFill>
                  <a:schemeClr val="accent1">
                    <a:lumMod val="50000"/>
                  </a:schemeClr>
                </a:solidFill>
                <a:latin typeface="微软雅黑" panose="020B0503020204020204" pitchFamily="34" charset="-122"/>
                <a:ea typeface="微软雅黑" panose="020B0503020204020204" pitchFamily="34" charset="-122"/>
              </a:rPr>
              <a:t>设备。 </a:t>
            </a:r>
          </a:p>
          <a:p>
            <a:pPr marL="179387" lvl="1" eaLnBrk="1" hangingPunct="1">
              <a:lnSpc>
                <a:spcPct val="200000"/>
              </a:lnSpc>
              <a:spcAft>
                <a:spcPct val="0"/>
              </a:spcAft>
              <a:tabLst>
                <a:tab pos="714375" algn="l"/>
              </a:tabLst>
              <a:defRPr/>
            </a:pPr>
            <a:r>
              <a:rPr lang="zh-CN" altLang="en-US" sz="2600" dirty="0">
                <a:solidFill>
                  <a:schemeClr val="accent1">
                    <a:lumMod val="50000"/>
                  </a:schemeClr>
                </a:solidFill>
                <a:latin typeface="微软雅黑" panose="020B0503020204020204" pitchFamily="34" charset="-122"/>
                <a:ea typeface="微软雅黑" panose="020B0503020204020204" pitchFamily="34" charset="-122"/>
                <a:hlinkClick r:id="rId4" action="ppaction://hlinksldjump"/>
              </a:rPr>
              <a:t>双总线结构</a:t>
            </a:r>
            <a:r>
              <a:rPr lang="zh-CN" altLang="en-US" sz="2600" dirty="0">
                <a:solidFill>
                  <a:schemeClr val="accent1">
                    <a:lumMod val="50000"/>
                  </a:schemeClr>
                </a:solidFill>
                <a:latin typeface="微软雅黑" panose="020B0503020204020204" pitchFamily="34" charset="-122"/>
                <a:ea typeface="微软雅黑" panose="020B0503020204020204" pitchFamily="34" charset="-122"/>
              </a:rPr>
              <a:t>：在各外部设备与通道之间增加一组</a:t>
            </a:r>
            <a:r>
              <a:rPr lang="en-US" altLang="zh-CN" sz="2600" dirty="0">
                <a:solidFill>
                  <a:schemeClr val="accent1">
                    <a:lumMod val="50000"/>
                  </a:schemeClr>
                </a:solidFill>
                <a:latin typeface="微软雅黑" panose="020B0503020204020204" pitchFamily="34" charset="-122"/>
                <a:ea typeface="微软雅黑" panose="020B0503020204020204" pitchFamily="34" charset="-122"/>
              </a:rPr>
              <a:t>I/O</a:t>
            </a:r>
            <a:r>
              <a:rPr lang="zh-CN" altLang="en-US" sz="2600" dirty="0">
                <a:solidFill>
                  <a:schemeClr val="accent1">
                    <a:lumMod val="50000"/>
                  </a:schemeClr>
                </a:solidFill>
                <a:latin typeface="微软雅黑" panose="020B0503020204020204" pitchFamily="34" charset="-122"/>
                <a:ea typeface="微软雅黑" panose="020B0503020204020204" pitchFamily="34" charset="-122"/>
              </a:rPr>
              <a:t>总线。</a:t>
            </a:r>
          </a:p>
          <a:p>
            <a:pPr marL="179387" lvl="1" eaLnBrk="1" hangingPunct="1">
              <a:lnSpc>
                <a:spcPct val="200000"/>
              </a:lnSpc>
              <a:spcAft>
                <a:spcPct val="0"/>
              </a:spcAft>
              <a:tabLst>
                <a:tab pos="714375" algn="l"/>
              </a:tabLst>
              <a:defRPr/>
            </a:pPr>
            <a:r>
              <a:rPr lang="zh-CN" altLang="en-US" sz="2600" dirty="0">
                <a:solidFill>
                  <a:schemeClr val="accent1">
                    <a:lumMod val="50000"/>
                  </a:schemeClr>
                </a:solidFill>
                <a:latin typeface="微软雅黑" panose="020B0503020204020204" pitchFamily="34" charset="-122"/>
                <a:ea typeface="微软雅黑" panose="020B0503020204020204" pitchFamily="34" charset="-122"/>
                <a:hlinkClick r:id="rId5" action="ppaction://hlinksldjump"/>
              </a:rPr>
              <a:t>多总线结构</a:t>
            </a:r>
            <a:r>
              <a:rPr lang="zh-CN" altLang="en-US" sz="2600" dirty="0">
                <a:solidFill>
                  <a:schemeClr val="accent1">
                    <a:lumMod val="50000"/>
                  </a:schemeClr>
                </a:solidFill>
                <a:latin typeface="微软雅黑" panose="020B0503020204020204" pitchFamily="34" charset="-122"/>
                <a:ea typeface="微软雅黑" panose="020B0503020204020204" pitchFamily="34" charset="-122"/>
              </a:rPr>
              <a:t>：通过桥将多总线彼此相连。</a:t>
            </a:r>
            <a:endParaRPr lang="zh-CN" altLang="en-US" sz="2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30489920"/>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16866</TotalTime>
  <Words>4779</Words>
  <Application>Microsoft Office PowerPoint</Application>
  <PresentationFormat>宽屏</PresentationFormat>
  <Paragraphs>552</Paragraphs>
  <Slides>41</Slides>
  <Notes>40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41</vt:i4>
      </vt:variant>
    </vt:vector>
  </HeadingPairs>
  <TitlesOfParts>
    <vt:vector size="50" baseType="lpstr">
      <vt:lpstr>-apple-system</vt:lpstr>
      <vt:lpstr>等线</vt:lpstr>
      <vt:lpstr>微软雅黑</vt:lpstr>
      <vt:lpstr>Arial</vt:lpstr>
      <vt:lpstr>Calibri</vt:lpstr>
      <vt:lpstr>Calibri Light</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jihui han</dc:creator>
  <cp:lastModifiedBy>jihui han</cp:lastModifiedBy>
  <cp:revision>814</cp:revision>
  <dcterms:created xsi:type="dcterms:W3CDTF">2021-08-27T06:37:00Z</dcterms:created>
  <dcterms:modified xsi:type="dcterms:W3CDTF">2023-04-27T11:03:48Z</dcterms:modified>
</cp:coreProperties>
</file>